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sldIdLst>
    <p:sldId id="257" r:id="rId5"/>
    <p:sldId id="267" r:id="rId6"/>
    <p:sldId id="266" r:id="rId7"/>
    <p:sldId id="259" r:id="rId8"/>
    <p:sldId id="258" r:id="rId9"/>
    <p:sldId id="260" r:id="rId10"/>
    <p:sldId id="261" r:id="rId11"/>
    <p:sldId id="262" r:id="rId12"/>
    <p:sldId id="265" r:id="rId13"/>
    <p:sldId id="277" r:id="rId14"/>
    <p:sldId id="278" r:id="rId15"/>
    <p:sldId id="280" r:id="rId16"/>
    <p:sldId id="264" r:id="rId17"/>
    <p:sldId id="274" r:id="rId18"/>
    <p:sldId id="275" r:id="rId19"/>
    <p:sldId id="279" r:id="rId20"/>
    <p:sldId id="272" r:id="rId21"/>
    <p:sldId id="269" r:id="rId22"/>
    <p:sldId id="270" r:id="rId23"/>
    <p:sldId id="276" r:id="rId24"/>
    <p:sldId id="27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8" autoAdjust="0"/>
    <p:restoredTop sz="94619" autoAdjust="0"/>
  </p:normalViewPr>
  <p:slideViewPr>
    <p:cSldViewPr snapToGrid="0">
      <p:cViewPr varScale="1">
        <p:scale>
          <a:sx n="86" d="100"/>
          <a:sy n="86" d="100"/>
        </p:scale>
        <p:origin x="42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a:lstStyle/>
        <a:p>
          <a:endParaRPr lang="en-US"/>
        </a:p>
      </dgm:t>
    </dgm:pt>
    <dgm:pt modelId="{8DB5D7D5-6A1C-4ABC-8850-759A9D876047}">
      <dgm:prSet/>
      <dgm:spPr/>
      <dgm:t>
        <a:bodyPr/>
        <a:lstStyle/>
        <a:p>
          <a:r>
            <a:rPr lang="en-US" dirty="0"/>
            <a:t>September 2019</a:t>
          </a:r>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96262926-A67D-4E4E-9515-5EBC67F0B634}">
      <dgm:prSet/>
      <dgm:spPr/>
      <dgm:t>
        <a:bodyPr/>
        <a:lstStyle/>
        <a:p>
          <a:r>
            <a:rPr lang="en-US" dirty="0"/>
            <a:t>California is the first state to introduce legislation to provide pathways to endorsements for student-athletes</a:t>
          </a:r>
        </a:p>
      </dgm:t>
    </dgm:pt>
    <dgm:pt modelId="{EC74E552-C501-4B0E-9400-E8B410F53D50}" type="parTrans" cxnId="{8C5B110A-FBC3-4CBF-BED2-413E87D4DAD5}">
      <dgm:prSet/>
      <dgm:spPr/>
      <dgm:t>
        <a:bodyPr/>
        <a:lstStyle/>
        <a:p>
          <a:endParaRPr lang="en-US"/>
        </a:p>
      </dgm:t>
    </dgm:pt>
    <dgm:pt modelId="{1DA7ACEB-F642-43C1-BCB5-F580B9B985B9}" type="sibTrans" cxnId="{8C5B110A-FBC3-4CBF-BED2-413E87D4DAD5}">
      <dgm:prSet/>
      <dgm:spPr/>
      <dgm:t>
        <a:bodyPr/>
        <a:lstStyle/>
        <a:p>
          <a:endParaRPr lang="en-US"/>
        </a:p>
      </dgm:t>
    </dgm:pt>
    <dgm:pt modelId="{C5146535-FD3D-4589-98A3-623B8DA4B8DB}">
      <dgm:prSet/>
      <dgm:spPr/>
      <dgm:t>
        <a:bodyPr/>
        <a:lstStyle/>
        <a:p>
          <a:r>
            <a:rPr lang="en-US" dirty="0"/>
            <a:t>October 2019</a:t>
          </a:r>
        </a:p>
      </dgm:t>
    </dgm:pt>
    <dgm:pt modelId="{20848F78-EC70-4162-96CE-CC68006930F0}" type="parTrans" cxnId="{8EBF857E-7408-4941-91E4-293B0F59EEF7}">
      <dgm:prSet/>
      <dgm:spPr/>
      <dgm:t>
        <a:bodyPr/>
        <a:lstStyle/>
        <a:p>
          <a:endParaRPr lang="en-US"/>
        </a:p>
      </dgm:t>
    </dgm:pt>
    <dgm:pt modelId="{7A3CCAF8-AC3A-401E-AEDD-44BBC1AA9C31}" type="sibTrans" cxnId="{8EBF857E-7408-4941-91E4-293B0F59EEF7}">
      <dgm:prSet/>
      <dgm:spPr/>
      <dgm:t>
        <a:bodyPr/>
        <a:lstStyle/>
        <a:p>
          <a:endParaRPr lang="en-US"/>
        </a:p>
      </dgm:t>
    </dgm:pt>
    <dgm:pt modelId="{E80CA270-6C90-4E17-ACEA-46B56AD54DD1}">
      <dgm:prSet/>
      <dgm:spPr/>
      <dgm:t>
        <a:bodyPr/>
        <a:lstStyle/>
        <a:p>
          <a:r>
            <a:rPr lang="en-US" dirty="0"/>
            <a:t>NCAA Board agree to modernize their amateur rules to permit NIL</a:t>
          </a:r>
        </a:p>
      </dgm:t>
    </dgm:pt>
    <dgm:pt modelId="{7EEC8067-96EF-4BE0-8BE3-BA59ED78A31F}" type="parTrans" cxnId="{2DC28DF8-5C1B-4F53-A4C1-D5B63FB54BAF}">
      <dgm:prSet/>
      <dgm:spPr/>
      <dgm:t>
        <a:bodyPr/>
        <a:lstStyle/>
        <a:p>
          <a:endParaRPr lang="en-US"/>
        </a:p>
      </dgm:t>
    </dgm:pt>
    <dgm:pt modelId="{1AFE46E5-6B07-4894-8ECB-21BD7E7B8AF1}" type="sibTrans" cxnId="{2DC28DF8-5C1B-4F53-A4C1-D5B63FB54BAF}">
      <dgm:prSet/>
      <dgm:spPr/>
      <dgm:t>
        <a:bodyPr/>
        <a:lstStyle/>
        <a:p>
          <a:endParaRPr lang="en-US"/>
        </a:p>
      </dgm:t>
    </dgm:pt>
    <dgm:pt modelId="{09C152DA-7620-4852-8162-A77EC3609F3F}">
      <dgm:prSet/>
      <dgm:spPr/>
      <dgm:t>
        <a:bodyPr/>
        <a:lstStyle/>
        <a:p>
          <a:r>
            <a:rPr lang="en-US" dirty="0"/>
            <a:t>April 2020</a:t>
          </a:r>
        </a:p>
      </dgm:t>
    </dgm:pt>
    <dgm:pt modelId="{9F6D14C0-6C82-4CBD-8D6D-B0E117B6F2ED}" type="parTrans" cxnId="{23ECAC8B-17A4-4883-AA0E-06D66B7E788A}">
      <dgm:prSet/>
      <dgm:spPr/>
      <dgm:t>
        <a:bodyPr/>
        <a:lstStyle/>
        <a:p>
          <a:endParaRPr lang="en-US"/>
        </a:p>
      </dgm:t>
    </dgm:pt>
    <dgm:pt modelId="{0AE8D36D-0F0F-4206-AE39-0A2D73987B68}" type="sibTrans" cxnId="{23ECAC8B-17A4-4883-AA0E-06D66B7E788A}">
      <dgm:prSet/>
      <dgm:spPr/>
      <dgm:t>
        <a:bodyPr/>
        <a:lstStyle/>
        <a:p>
          <a:endParaRPr lang="en-US"/>
        </a:p>
      </dgm:t>
    </dgm:pt>
    <dgm:pt modelId="{6C8937BE-93F8-4DED-8538-1C601DAEBA66}">
      <dgm:prSet/>
      <dgm:spPr/>
      <dgm:t>
        <a:bodyPr/>
        <a:lstStyle/>
        <a:p>
          <a:r>
            <a:rPr lang="en-US" dirty="0"/>
            <a:t>NCAA crafts new legislation to go into effect in January of 2021</a:t>
          </a:r>
        </a:p>
      </dgm:t>
    </dgm:pt>
    <dgm:pt modelId="{77D169C6-D77F-456D-B18B-D7BE016AD87A}" type="parTrans" cxnId="{FAA8D3DD-12E8-457D-9144-B037C5678347}">
      <dgm:prSet/>
      <dgm:spPr/>
      <dgm:t>
        <a:bodyPr/>
        <a:lstStyle/>
        <a:p>
          <a:endParaRPr lang="en-US"/>
        </a:p>
      </dgm:t>
    </dgm:pt>
    <dgm:pt modelId="{A97BE953-FA9D-4BA6-A92C-494DB1F3BA59}" type="sibTrans" cxnId="{FAA8D3DD-12E8-457D-9144-B037C5678347}">
      <dgm:prSet/>
      <dgm:spPr/>
      <dgm:t>
        <a:bodyPr/>
        <a:lstStyle/>
        <a:p>
          <a:endParaRPr lang="en-US"/>
        </a:p>
      </dgm:t>
    </dgm:pt>
    <dgm:pt modelId="{AB52B3CC-6563-466D-BFC3-9B6B5AFA0881}" type="pres">
      <dgm:prSet presAssocID="{6A70FD8F-0050-42E3-8B3A-6ED7CFB9852E}" presName="Name0" presStyleCnt="0">
        <dgm:presLayoutVars>
          <dgm:chMax/>
          <dgm:chPref/>
          <dgm:animLvl val="lvl"/>
        </dgm:presLayoutVars>
      </dgm:prSet>
      <dgm:spPr/>
    </dgm:pt>
    <dgm:pt modelId="{815EDF7B-AC93-4A61-87AA-CAA5D85C31A8}" type="pres">
      <dgm:prSet presAssocID="{8DB5D7D5-6A1C-4ABC-8850-759A9D876047}" presName="composite1" presStyleCnt="0"/>
      <dgm:spPr/>
    </dgm:pt>
    <dgm:pt modelId="{954381E7-0584-46DD-8108-E9BF4F2B5005}" type="pres">
      <dgm:prSet presAssocID="{8DB5D7D5-6A1C-4ABC-8850-759A9D876047}" presName="parent1" presStyleLbl="alignNode1" presStyleIdx="0" presStyleCnt="3">
        <dgm:presLayoutVars>
          <dgm:chMax val="1"/>
          <dgm:chPref val="1"/>
          <dgm:bulletEnabled val="1"/>
        </dgm:presLayoutVars>
      </dgm:prSet>
      <dgm:spPr/>
    </dgm:pt>
    <dgm:pt modelId="{5A1B764B-0DC5-47CD-BDEA-9E67799496EC}" type="pres">
      <dgm:prSet presAssocID="{8DB5D7D5-6A1C-4ABC-8850-759A9D876047}" presName="Childtext1" presStyleLbl="revTx" presStyleIdx="0" presStyleCnt="3">
        <dgm:presLayoutVars>
          <dgm:bulletEnabled val="1"/>
        </dgm:presLayoutVars>
      </dgm:prSet>
      <dgm:spPr/>
    </dgm:pt>
    <dgm:pt modelId="{122B38A3-0442-4747-820C-1F37877E2B0E}" type="pres">
      <dgm:prSet presAssocID="{8DB5D7D5-6A1C-4ABC-8850-759A9D876047}" presName="ConnectLine1" presStyleLbl="sibTrans1D1" presStyleIdx="0" presStyleCnt="3"/>
      <dgm:spPr>
        <a:noFill/>
        <a:ln w="12700" cap="rnd" cmpd="sng" algn="ctr">
          <a:solidFill>
            <a:schemeClr val="accent1">
              <a:shade val="90000"/>
              <a:hueOff val="93466"/>
              <a:satOff val="1924"/>
              <a:lumOff val="8231"/>
              <a:alphaOff val="0"/>
            </a:schemeClr>
          </a:solidFill>
          <a:prstDash val="dash"/>
        </a:ln>
        <a:effectLst/>
      </dgm:spPr>
    </dgm:pt>
    <dgm:pt modelId="{A73181F6-69BB-4A47-8277-4671A45AC8C8}" type="pres">
      <dgm:prSet presAssocID="{8DB5D7D5-6A1C-4ABC-8850-759A9D876047}" presName="ConnectLineEnd1" presStyleLbl="lnNode1" presStyleIdx="0" presStyleCnt="3"/>
      <dgm:spPr/>
    </dgm:pt>
    <dgm:pt modelId="{6E76EADA-5F61-4A59-B2F8-FA10112079FC}" type="pres">
      <dgm:prSet presAssocID="{8DB5D7D5-6A1C-4ABC-8850-759A9D876047}" presName="EmptyPane1" presStyleCnt="0"/>
      <dgm:spPr/>
    </dgm:pt>
    <dgm:pt modelId="{A8189248-0785-43F1-844C-4DE92841F254}" type="pres">
      <dgm:prSet presAssocID="{BD6E0A2E-99C8-4F5A-971A-CD211D1099FF}"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1" presStyleCnt="3">
        <dgm:presLayoutVars>
          <dgm:chMax val="1"/>
          <dgm:chPref val="1"/>
          <dgm:bulletEnabled val="1"/>
        </dgm:presLayoutVars>
      </dgm:prSet>
      <dgm:spPr/>
    </dgm:pt>
    <dgm:pt modelId="{DF65791B-462E-4589-B98D-F60587330CA8}" type="pres">
      <dgm:prSet presAssocID="{C5146535-FD3D-4589-98A3-623B8DA4B8DB}" presName="Childtext1" presStyleLbl="revTx" presStyleIdx="1" presStyleCnt="3">
        <dgm:presLayoutVars>
          <dgm:bulletEnabled val="1"/>
        </dgm:presLayoutVars>
      </dgm:prSet>
      <dgm:spPr/>
    </dgm:pt>
    <dgm:pt modelId="{DBA410EB-5F61-4F46-92D9-C5B0AA59EE15}" type="pres">
      <dgm:prSet presAssocID="{C5146535-FD3D-4589-98A3-623B8DA4B8DB}" presName="ConnectLine1" presStyleLbl="sibTrans1D1" presStyleIdx="1" presStyleCnt="3"/>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1" presStyleCnt="3"/>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3E3E944D-A6EC-4962-9AC1-C585A4F97BDA}" type="pres">
      <dgm:prSet presAssocID="{09C152DA-7620-4852-8162-A77EC3609F3F}" presName="composite1" presStyleCnt="0"/>
      <dgm:spPr/>
    </dgm:pt>
    <dgm:pt modelId="{566B79CB-1A41-4F5C-BF91-58D94BF93913}" type="pres">
      <dgm:prSet presAssocID="{09C152DA-7620-4852-8162-A77EC3609F3F}" presName="parent1" presStyleLbl="alignNode1" presStyleIdx="2" presStyleCnt="3">
        <dgm:presLayoutVars>
          <dgm:chMax val="1"/>
          <dgm:chPref val="1"/>
          <dgm:bulletEnabled val="1"/>
        </dgm:presLayoutVars>
      </dgm:prSet>
      <dgm:spPr/>
    </dgm:pt>
    <dgm:pt modelId="{B4723E2A-4FF1-452A-BD25-8EC364F15A6F}" type="pres">
      <dgm:prSet presAssocID="{09C152DA-7620-4852-8162-A77EC3609F3F}" presName="Childtext1" presStyleLbl="revTx" presStyleIdx="2" presStyleCnt="3">
        <dgm:presLayoutVars>
          <dgm:bulletEnabled val="1"/>
        </dgm:presLayoutVars>
      </dgm:prSet>
      <dgm:spPr/>
    </dgm:pt>
    <dgm:pt modelId="{440E9361-37D2-4157-AF38-7B49AD23708B}" type="pres">
      <dgm:prSet presAssocID="{09C152DA-7620-4852-8162-A77EC3609F3F}" presName="ConnectLine1" presStyleLbl="sibTrans1D1" presStyleIdx="2" presStyleCnt="3"/>
      <dgm:spPr>
        <a:noFill/>
        <a:ln w="12700" cap="rnd" cmpd="sng" algn="ctr">
          <a:solidFill>
            <a:schemeClr val="accent1">
              <a:shade val="90000"/>
              <a:hueOff val="186931"/>
              <a:satOff val="3848"/>
              <a:lumOff val="16461"/>
              <a:alphaOff val="0"/>
            </a:schemeClr>
          </a:solidFill>
          <a:prstDash val="dash"/>
        </a:ln>
        <a:effectLst/>
      </dgm:spPr>
    </dgm:pt>
    <dgm:pt modelId="{C45E7B63-1C71-483E-A3A8-705CE86D4D8E}" type="pres">
      <dgm:prSet presAssocID="{09C152DA-7620-4852-8162-A77EC3609F3F}" presName="ConnectLineEnd1" presStyleLbl="lnNode1" presStyleIdx="2" presStyleCnt="3"/>
      <dgm:spPr/>
    </dgm:pt>
    <dgm:pt modelId="{4174F691-D9D3-451C-9893-D177DC3AED58}" type="pres">
      <dgm:prSet presAssocID="{09C152DA-7620-4852-8162-A77EC3609F3F}"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8C5B110A-FBC3-4CBF-BED2-413E87D4DAD5}" srcId="{8DB5D7D5-6A1C-4ABC-8850-759A9D876047}" destId="{96262926-A67D-4E4E-9515-5EBC67F0B634}" srcOrd="0" destOrd="0" parTransId="{EC74E552-C501-4B0E-9400-E8B410F53D50}" sibTransId="{1DA7ACEB-F642-43C1-BCB5-F580B9B985B9}"/>
    <dgm:cxn modelId="{84C67813-55CE-4EBC-9032-03BD847DC17E}" type="presOf" srcId="{6A70FD8F-0050-42E3-8B3A-6ED7CFB9852E}" destId="{AB52B3CC-6563-466D-BFC3-9B6B5AFA0881}" srcOrd="0" destOrd="0" presId="urn:microsoft.com/office/officeart/2016/7/layout/RoundedRectangleTimeline"/>
    <dgm:cxn modelId="{22ECA226-C4EA-44F1-BCB5-77F78841DA6F}" type="presOf" srcId="{09C152DA-7620-4852-8162-A77EC3609F3F}" destId="{566B79CB-1A41-4F5C-BF91-58D94BF93913}" srcOrd="0" destOrd="0" presId="urn:microsoft.com/office/officeart/2016/7/layout/RoundedRectangleTimeline"/>
    <dgm:cxn modelId="{E2BBA750-A5E4-4F50-BE16-016934379F81}" type="presOf" srcId="{6C8937BE-93F8-4DED-8538-1C601DAEBA66}" destId="{B4723E2A-4FF1-452A-BD25-8EC364F15A6F}" srcOrd="0" destOrd="0" presId="urn:microsoft.com/office/officeart/2016/7/layout/RoundedRectangleTimeline"/>
    <dgm:cxn modelId="{F9B2D375-40BE-4E5D-AA88-61805FBFF819}" type="presOf" srcId="{8DB5D7D5-6A1C-4ABC-8850-759A9D876047}" destId="{954381E7-0584-46DD-8108-E9BF4F2B5005}" srcOrd="0" destOrd="0" presId="urn:microsoft.com/office/officeart/2016/7/layout/RoundedRectangleTimeline"/>
    <dgm:cxn modelId="{8EBF857E-7408-4941-91E4-293B0F59EEF7}" srcId="{6A70FD8F-0050-42E3-8B3A-6ED7CFB9852E}" destId="{C5146535-FD3D-4589-98A3-623B8DA4B8DB}" srcOrd="1" destOrd="0" parTransId="{20848F78-EC70-4162-96CE-CC68006930F0}" sibTransId="{7A3CCAF8-AC3A-401E-AEDD-44BBC1AA9C31}"/>
    <dgm:cxn modelId="{23ECAC8B-17A4-4883-AA0E-06D66B7E788A}" srcId="{6A70FD8F-0050-42E3-8B3A-6ED7CFB9852E}" destId="{09C152DA-7620-4852-8162-A77EC3609F3F}" srcOrd="2" destOrd="0" parTransId="{9F6D14C0-6C82-4CBD-8D6D-B0E117B6F2ED}" sibTransId="{0AE8D36D-0F0F-4206-AE39-0A2D73987B68}"/>
    <dgm:cxn modelId="{F9540599-A193-456C-A9A9-8962E3855B0B}" type="presOf" srcId="{96262926-A67D-4E4E-9515-5EBC67F0B634}" destId="{5A1B764B-0DC5-47CD-BDEA-9E67799496EC}" srcOrd="0" destOrd="0" presId="urn:microsoft.com/office/officeart/2016/7/layout/RoundedRectangleTimeline"/>
    <dgm:cxn modelId="{E13585A2-54F2-486A-B317-F4D6AF7E83B9}" type="presOf" srcId="{E80CA270-6C90-4E17-ACEA-46B56AD54DD1}" destId="{DF65791B-462E-4589-B98D-F60587330CA8}" srcOrd="0" destOrd="0" presId="urn:microsoft.com/office/officeart/2016/7/layout/RoundedRectangleTimeline"/>
    <dgm:cxn modelId="{FAA8D3DD-12E8-457D-9144-B037C5678347}" srcId="{09C152DA-7620-4852-8162-A77EC3609F3F}" destId="{6C8937BE-93F8-4DED-8538-1C601DAEBA66}" srcOrd="0" destOrd="0" parTransId="{77D169C6-D77F-456D-B18B-D7BE016AD87A}" sibTransId="{A97BE953-FA9D-4BA6-A92C-494DB1F3BA59}"/>
    <dgm:cxn modelId="{C5202EE1-10E9-4076-9D55-9E0CF8B152AF}" srcId="{6A70FD8F-0050-42E3-8B3A-6ED7CFB9852E}" destId="{8DB5D7D5-6A1C-4ABC-8850-759A9D876047}" srcOrd="0" destOrd="0" parTransId="{D8874F40-D7B0-41DE-BB6F-A6014FEAB2D7}" sibTransId="{BD6E0A2E-99C8-4F5A-971A-CD211D1099FF}"/>
    <dgm:cxn modelId="{2DC28DF8-5C1B-4F53-A4C1-D5B63FB54BAF}" srcId="{C5146535-FD3D-4589-98A3-623B8DA4B8DB}" destId="{E80CA270-6C90-4E17-ACEA-46B56AD54DD1}" srcOrd="0" destOrd="0" parTransId="{7EEC8067-96EF-4BE0-8BE3-BA59ED78A31F}" sibTransId="{1AFE46E5-6B07-4894-8ECB-21BD7E7B8AF1}"/>
    <dgm:cxn modelId="{76459B4A-BC95-4631-A3CC-1410E80D5DFD}" type="presParOf" srcId="{AB52B3CC-6563-466D-BFC3-9B6B5AFA0881}" destId="{815EDF7B-AC93-4A61-87AA-CAA5D85C31A8}" srcOrd="0" destOrd="0" presId="urn:microsoft.com/office/officeart/2016/7/layout/RoundedRectangleTimeline"/>
    <dgm:cxn modelId="{4238FA88-CE43-4680-BFB0-73DED5612698}" type="presParOf" srcId="{815EDF7B-AC93-4A61-87AA-CAA5D85C31A8}" destId="{954381E7-0584-46DD-8108-E9BF4F2B5005}" srcOrd="0" destOrd="0" presId="urn:microsoft.com/office/officeart/2016/7/layout/RoundedRectangleTimeline"/>
    <dgm:cxn modelId="{6497CE05-0893-4952-B18A-28D71D90B841}" type="presParOf" srcId="{815EDF7B-AC93-4A61-87AA-CAA5D85C31A8}" destId="{5A1B764B-0DC5-47CD-BDEA-9E67799496EC}" srcOrd="1" destOrd="0" presId="urn:microsoft.com/office/officeart/2016/7/layout/RoundedRectangleTimeline"/>
    <dgm:cxn modelId="{CB8BA570-C0D4-4400-BED8-C9BC961A6553}" type="presParOf" srcId="{815EDF7B-AC93-4A61-87AA-CAA5D85C31A8}" destId="{122B38A3-0442-4747-820C-1F37877E2B0E}" srcOrd="2" destOrd="0" presId="urn:microsoft.com/office/officeart/2016/7/layout/RoundedRectangleTimeline"/>
    <dgm:cxn modelId="{82FC1E36-99F3-4E1F-8BD1-229D77A82EB1}" type="presParOf" srcId="{815EDF7B-AC93-4A61-87AA-CAA5D85C31A8}" destId="{A73181F6-69BB-4A47-8277-4671A45AC8C8}" srcOrd="3" destOrd="0" presId="urn:microsoft.com/office/officeart/2016/7/layout/RoundedRectangleTimeline"/>
    <dgm:cxn modelId="{7EAD7967-836C-4AB6-AAA2-ED2EF3F29E78}" type="presParOf" srcId="{815EDF7B-AC93-4A61-87AA-CAA5D85C31A8}" destId="{6E76EADA-5F61-4A59-B2F8-FA10112079FC}" srcOrd="4" destOrd="0" presId="urn:microsoft.com/office/officeart/2016/7/layout/RoundedRectangleTimeline"/>
    <dgm:cxn modelId="{3783DE09-7B3D-423E-960C-ED9DB81E314E}" type="presParOf" srcId="{AB52B3CC-6563-466D-BFC3-9B6B5AFA0881}" destId="{A8189248-0785-43F1-844C-4DE92841F254}" srcOrd="1" destOrd="0" presId="urn:microsoft.com/office/officeart/2016/7/layout/RoundedRectangleTimeline"/>
    <dgm:cxn modelId="{38B07C9C-D21D-4E2B-A78B-C30877B2689A}" type="presParOf" srcId="{AB52B3CC-6563-466D-BFC3-9B6B5AFA0881}" destId="{218D9CD7-D48D-464C-9A1C-0F322EC540B3}" srcOrd="2"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3" destOrd="0" presId="urn:microsoft.com/office/officeart/2016/7/layout/RoundedRectangleTimeline"/>
    <dgm:cxn modelId="{1F4A4777-E935-453F-A5B9-015C6946FC6A}" type="presParOf" srcId="{AB52B3CC-6563-466D-BFC3-9B6B5AFA0881}" destId="{3E3E944D-A6EC-4962-9AC1-C585A4F97BDA}" srcOrd="4" destOrd="0" presId="urn:microsoft.com/office/officeart/2016/7/layout/RoundedRectangleTimeline"/>
    <dgm:cxn modelId="{94AC8B5D-A9B9-4EF3-AD1C-6024606B5BF8}" type="presParOf" srcId="{3E3E944D-A6EC-4962-9AC1-C585A4F97BDA}" destId="{566B79CB-1A41-4F5C-BF91-58D94BF93913}" srcOrd="0" destOrd="0" presId="urn:microsoft.com/office/officeart/2016/7/layout/RoundedRectangleTimeline"/>
    <dgm:cxn modelId="{A151554E-10B3-429A-9E0D-D40262ED6857}" type="presParOf" srcId="{3E3E944D-A6EC-4962-9AC1-C585A4F97BDA}" destId="{B4723E2A-4FF1-452A-BD25-8EC364F15A6F}" srcOrd="1" destOrd="0" presId="urn:microsoft.com/office/officeart/2016/7/layout/RoundedRectangleTimeline"/>
    <dgm:cxn modelId="{329635D9-081F-4DC9-88AA-E074B7400415}" type="presParOf" srcId="{3E3E944D-A6EC-4962-9AC1-C585A4F97BDA}" destId="{440E9361-37D2-4157-AF38-7B49AD23708B}" srcOrd="2" destOrd="0" presId="urn:microsoft.com/office/officeart/2016/7/layout/RoundedRectangleTimeline"/>
    <dgm:cxn modelId="{0F0D3AEA-9F0C-400E-A955-6CD1F474B6A4}" type="presParOf" srcId="{3E3E944D-A6EC-4962-9AC1-C585A4F97BDA}" destId="{C45E7B63-1C71-483E-A3A8-705CE86D4D8E}" srcOrd="3" destOrd="0" presId="urn:microsoft.com/office/officeart/2016/7/layout/RoundedRectangleTimeline"/>
    <dgm:cxn modelId="{91F0BE33-39D4-4457-A5CC-3F1682DB166D}" type="presParOf" srcId="{3E3E944D-A6EC-4962-9AC1-C585A4F97BDA}" destId="{4174F691-D9D3-451C-9893-D177DC3AED58}"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a:lstStyle/>
        <a:p>
          <a:endParaRPr lang="en-US"/>
        </a:p>
      </dgm:t>
    </dgm:pt>
    <dgm:pt modelId="{8DB5D7D5-6A1C-4ABC-8850-759A9D876047}">
      <dgm:prSet/>
      <dgm:spPr/>
      <dgm:t>
        <a:bodyPr/>
        <a:lstStyle/>
        <a:p>
          <a:r>
            <a:rPr lang="en-US" dirty="0"/>
            <a:t>June 2020</a:t>
          </a:r>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96262926-A67D-4E4E-9515-5EBC67F0B634}">
      <dgm:prSet/>
      <dgm:spPr/>
      <dgm:t>
        <a:bodyPr/>
        <a:lstStyle/>
        <a:p>
          <a:r>
            <a:rPr lang="en-US" dirty="0"/>
            <a:t>Florida passes state laws for NIL to begin July of 2021 – creates urgency amongst states to address the issue</a:t>
          </a:r>
        </a:p>
      </dgm:t>
    </dgm:pt>
    <dgm:pt modelId="{EC74E552-C501-4B0E-9400-E8B410F53D50}" type="parTrans" cxnId="{8C5B110A-FBC3-4CBF-BED2-413E87D4DAD5}">
      <dgm:prSet/>
      <dgm:spPr/>
      <dgm:t>
        <a:bodyPr/>
        <a:lstStyle/>
        <a:p>
          <a:endParaRPr lang="en-US"/>
        </a:p>
      </dgm:t>
    </dgm:pt>
    <dgm:pt modelId="{1DA7ACEB-F642-43C1-BCB5-F580B9B985B9}" type="sibTrans" cxnId="{8C5B110A-FBC3-4CBF-BED2-413E87D4DAD5}">
      <dgm:prSet/>
      <dgm:spPr/>
      <dgm:t>
        <a:bodyPr/>
        <a:lstStyle/>
        <a:p>
          <a:endParaRPr lang="en-US"/>
        </a:p>
      </dgm:t>
    </dgm:pt>
    <dgm:pt modelId="{C5146535-FD3D-4589-98A3-623B8DA4B8DB}">
      <dgm:prSet/>
      <dgm:spPr/>
      <dgm:t>
        <a:bodyPr/>
        <a:lstStyle/>
        <a:p>
          <a:r>
            <a:rPr lang="en-US" dirty="0"/>
            <a:t>July 2020</a:t>
          </a:r>
        </a:p>
      </dgm:t>
    </dgm:pt>
    <dgm:pt modelId="{20848F78-EC70-4162-96CE-CC68006930F0}" type="parTrans" cxnId="{8EBF857E-7408-4941-91E4-293B0F59EEF7}">
      <dgm:prSet/>
      <dgm:spPr/>
      <dgm:t>
        <a:bodyPr/>
        <a:lstStyle/>
        <a:p>
          <a:endParaRPr lang="en-US"/>
        </a:p>
      </dgm:t>
    </dgm:pt>
    <dgm:pt modelId="{7A3CCAF8-AC3A-401E-AEDD-44BBC1AA9C31}" type="sibTrans" cxnId="{8EBF857E-7408-4941-91E4-293B0F59EEF7}">
      <dgm:prSet/>
      <dgm:spPr/>
      <dgm:t>
        <a:bodyPr/>
        <a:lstStyle/>
        <a:p>
          <a:endParaRPr lang="en-US"/>
        </a:p>
      </dgm:t>
    </dgm:pt>
    <dgm:pt modelId="{E80CA270-6C90-4E17-ACEA-46B56AD54DD1}">
      <dgm:prSet/>
      <dgm:spPr/>
      <dgm:t>
        <a:bodyPr/>
        <a:lstStyle/>
        <a:p>
          <a:r>
            <a:rPr lang="en-US" dirty="0"/>
            <a:t>NCAA President implores help from Congress; meanwhile some student-athletes threaten boycott and formation of players’ associations</a:t>
          </a:r>
        </a:p>
        <a:p>
          <a:endParaRPr lang="en-US" dirty="0"/>
        </a:p>
        <a:p>
          <a:r>
            <a:rPr lang="en-US" dirty="0"/>
            <a:t>All governing bodies are asked to provide feedback on NIL rules</a:t>
          </a:r>
        </a:p>
      </dgm:t>
    </dgm:pt>
    <dgm:pt modelId="{7EEC8067-96EF-4BE0-8BE3-BA59ED78A31F}" type="parTrans" cxnId="{2DC28DF8-5C1B-4F53-A4C1-D5B63FB54BAF}">
      <dgm:prSet/>
      <dgm:spPr/>
      <dgm:t>
        <a:bodyPr/>
        <a:lstStyle/>
        <a:p>
          <a:endParaRPr lang="en-US"/>
        </a:p>
      </dgm:t>
    </dgm:pt>
    <dgm:pt modelId="{1AFE46E5-6B07-4894-8ECB-21BD7E7B8AF1}" type="sibTrans" cxnId="{2DC28DF8-5C1B-4F53-A4C1-D5B63FB54BAF}">
      <dgm:prSet/>
      <dgm:spPr/>
      <dgm:t>
        <a:bodyPr/>
        <a:lstStyle/>
        <a:p>
          <a:endParaRPr lang="en-US"/>
        </a:p>
      </dgm:t>
    </dgm:pt>
    <dgm:pt modelId="{09C152DA-7620-4852-8162-A77EC3609F3F}">
      <dgm:prSet/>
      <dgm:spPr/>
      <dgm:t>
        <a:bodyPr/>
        <a:lstStyle/>
        <a:p>
          <a:r>
            <a:rPr lang="en-US" dirty="0"/>
            <a:t>September 2020</a:t>
          </a:r>
        </a:p>
      </dgm:t>
    </dgm:pt>
    <dgm:pt modelId="{9F6D14C0-6C82-4CBD-8D6D-B0E117B6F2ED}" type="parTrans" cxnId="{23ECAC8B-17A4-4883-AA0E-06D66B7E788A}">
      <dgm:prSet/>
      <dgm:spPr/>
      <dgm:t>
        <a:bodyPr/>
        <a:lstStyle/>
        <a:p>
          <a:endParaRPr lang="en-US"/>
        </a:p>
      </dgm:t>
    </dgm:pt>
    <dgm:pt modelId="{0AE8D36D-0F0F-4206-AE39-0A2D73987B68}" type="sibTrans" cxnId="{23ECAC8B-17A4-4883-AA0E-06D66B7E788A}">
      <dgm:prSet/>
      <dgm:spPr/>
      <dgm:t>
        <a:bodyPr/>
        <a:lstStyle/>
        <a:p>
          <a:endParaRPr lang="en-US"/>
        </a:p>
      </dgm:t>
    </dgm:pt>
    <dgm:pt modelId="{6C8937BE-93F8-4DED-8538-1C601DAEBA66}">
      <dgm:prSet/>
      <dgm:spPr/>
      <dgm:t>
        <a:bodyPr/>
        <a:lstStyle/>
        <a:p>
          <a:r>
            <a:rPr lang="en-US" dirty="0"/>
            <a:t>Congressional representatives introduce a federal bill that would allow NIL deals</a:t>
          </a:r>
        </a:p>
      </dgm:t>
    </dgm:pt>
    <dgm:pt modelId="{77D169C6-D77F-456D-B18B-D7BE016AD87A}" type="parTrans" cxnId="{FAA8D3DD-12E8-457D-9144-B037C5678347}">
      <dgm:prSet/>
      <dgm:spPr/>
      <dgm:t>
        <a:bodyPr/>
        <a:lstStyle/>
        <a:p>
          <a:endParaRPr lang="en-US"/>
        </a:p>
      </dgm:t>
    </dgm:pt>
    <dgm:pt modelId="{A97BE953-FA9D-4BA6-A92C-494DB1F3BA59}" type="sibTrans" cxnId="{FAA8D3DD-12E8-457D-9144-B037C5678347}">
      <dgm:prSet/>
      <dgm:spPr/>
      <dgm:t>
        <a:bodyPr/>
        <a:lstStyle/>
        <a:p>
          <a:endParaRPr lang="en-US"/>
        </a:p>
      </dgm:t>
    </dgm:pt>
    <dgm:pt modelId="{AB52B3CC-6563-466D-BFC3-9B6B5AFA0881}" type="pres">
      <dgm:prSet presAssocID="{6A70FD8F-0050-42E3-8B3A-6ED7CFB9852E}" presName="Name0" presStyleCnt="0">
        <dgm:presLayoutVars>
          <dgm:chMax/>
          <dgm:chPref/>
          <dgm:animLvl val="lvl"/>
        </dgm:presLayoutVars>
      </dgm:prSet>
      <dgm:spPr/>
    </dgm:pt>
    <dgm:pt modelId="{815EDF7B-AC93-4A61-87AA-CAA5D85C31A8}" type="pres">
      <dgm:prSet presAssocID="{8DB5D7D5-6A1C-4ABC-8850-759A9D876047}" presName="composite1" presStyleCnt="0"/>
      <dgm:spPr/>
    </dgm:pt>
    <dgm:pt modelId="{954381E7-0584-46DD-8108-E9BF4F2B5005}" type="pres">
      <dgm:prSet presAssocID="{8DB5D7D5-6A1C-4ABC-8850-759A9D876047}" presName="parent1" presStyleLbl="alignNode1" presStyleIdx="0" presStyleCnt="3">
        <dgm:presLayoutVars>
          <dgm:chMax val="1"/>
          <dgm:chPref val="1"/>
          <dgm:bulletEnabled val="1"/>
        </dgm:presLayoutVars>
      </dgm:prSet>
      <dgm:spPr/>
    </dgm:pt>
    <dgm:pt modelId="{5A1B764B-0DC5-47CD-BDEA-9E67799496EC}" type="pres">
      <dgm:prSet presAssocID="{8DB5D7D5-6A1C-4ABC-8850-759A9D876047}" presName="Childtext1" presStyleLbl="revTx" presStyleIdx="0" presStyleCnt="3">
        <dgm:presLayoutVars>
          <dgm:bulletEnabled val="1"/>
        </dgm:presLayoutVars>
      </dgm:prSet>
      <dgm:spPr/>
    </dgm:pt>
    <dgm:pt modelId="{122B38A3-0442-4747-820C-1F37877E2B0E}" type="pres">
      <dgm:prSet presAssocID="{8DB5D7D5-6A1C-4ABC-8850-759A9D876047}" presName="ConnectLine1" presStyleLbl="sibTrans1D1" presStyleIdx="0" presStyleCnt="3"/>
      <dgm:spPr>
        <a:noFill/>
        <a:ln w="12700" cap="rnd" cmpd="sng" algn="ctr">
          <a:solidFill>
            <a:schemeClr val="accent1">
              <a:shade val="90000"/>
              <a:hueOff val="93466"/>
              <a:satOff val="1924"/>
              <a:lumOff val="8231"/>
              <a:alphaOff val="0"/>
            </a:schemeClr>
          </a:solidFill>
          <a:prstDash val="dash"/>
        </a:ln>
        <a:effectLst/>
      </dgm:spPr>
    </dgm:pt>
    <dgm:pt modelId="{A73181F6-69BB-4A47-8277-4671A45AC8C8}" type="pres">
      <dgm:prSet presAssocID="{8DB5D7D5-6A1C-4ABC-8850-759A9D876047}" presName="ConnectLineEnd1" presStyleLbl="lnNode1" presStyleIdx="0" presStyleCnt="3"/>
      <dgm:spPr/>
    </dgm:pt>
    <dgm:pt modelId="{6E76EADA-5F61-4A59-B2F8-FA10112079FC}" type="pres">
      <dgm:prSet presAssocID="{8DB5D7D5-6A1C-4ABC-8850-759A9D876047}" presName="EmptyPane1" presStyleCnt="0"/>
      <dgm:spPr/>
    </dgm:pt>
    <dgm:pt modelId="{A8189248-0785-43F1-844C-4DE92841F254}" type="pres">
      <dgm:prSet presAssocID="{BD6E0A2E-99C8-4F5A-971A-CD211D1099FF}"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1" presStyleCnt="3">
        <dgm:presLayoutVars>
          <dgm:chMax val="1"/>
          <dgm:chPref val="1"/>
          <dgm:bulletEnabled val="1"/>
        </dgm:presLayoutVars>
      </dgm:prSet>
      <dgm:spPr/>
    </dgm:pt>
    <dgm:pt modelId="{DF65791B-462E-4589-B98D-F60587330CA8}" type="pres">
      <dgm:prSet presAssocID="{C5146535-FD3D-4589-98A3-623B8DA4B8DB}" presName="Childtext1" presStyleLbl="revTx" presStyleIdx="1" presStyleCnt="3">
        <dgm:presLayoutVars>
          <dgm:bulletEnabled val="1"/>
        </dgm:presLayoutVars>
      </dgm:prSet>
      <dgm:spPr/>
    </dgm:pt>
    <dgm:pt modelId="{DBA410EB-5F61-4F46-92D9-C5B0AA59EE15}" type="pres">
      <dgm:prSet presAssocID="{C5146535-FD3D-4589-98A3-623B8DA4B8DB}" presName="ConnectLine1" presStyleLbl="sibTrans1D1" presStyleIdx="1" presStyleCnt="3"/>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1" presStyleCnt="3"/>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3E3E944D-A6EC-4962-9AC1-C585A4F97BDA}" type="pres">
      <dgm:prSet presAssocID="{09C152DA-7620-4852-8162-A77EC3609F3F}" presName="composite1" presStyleCnt="0"/>
      <dgm:spPr/>
    </dgm:pt>
    <dgm:pt modelId="{566B79CB-1A41-4F5C-BF91-58D94BF93913}" type="pres">
      <dgm:prSet presAssocID="{09C152DA-7620-4852-8162-A77EC3609F3F}" presName="parent1" presStyleLbl="alignNode1" presStyleIdx="2" presStyleCnt="3">
        <dgm:presLayoutVars>
          <dgm:chMax val="1"/>
          <dgm:chPref val="1"/>
          <dgm:bulletEnabled val="1"/>
        </dgm:presLayoutVars>
      </dgm:prSet>
      <dgm:spPr/>
    </dgm:pt>
    <dgm:pt modelId="{B4723E2A-4FF1-452A-BD25-8EC364F15A6F}" type="pres">
      <dgm:prSet presAssocID="{09C152DA-7620-4852-8162-A77EC3609F3F}" presName="Childtext1" presStyleLbl="revTx" presStyleIdx="2" presStyleCnt="3">
        <dgm:presLayoutVars>
          <dgm:bulletEnabled val="1"/>
        </dgm:presLayoutVars>
      </dgm:prSet>
      <dgm:spPr/>
    </dgm:pt>
    <dgm:pt modelId="{440E9361-37D2-4157-AF38-7B49AD23708B}" type="pres">
      <dgm:prSet presAssocID="{09C152DA-7620-4852-8162-A77EC3609F3F}" presName="ConnectLine1" presStyleLbl="sibTrans1D1" presStyleIdx="2" presStyleCnt="3"/>
      <dgm:spPr>
        <a:noFill/>
        <a:ln w="12700" cap="rnd" cmpd="sng" algn="ctr">
          <a:solidFill>
            <a:schemeClr val="accent1">
              <a:shade val="90000"/>
              <a:hueOff val="186931"/>
              <a:satOff val="3848"/>
              <a:lumOff val="16461"/>
              <a:alphaOff val="0"/>
            </a:schemeClr>
          </a:solidFill>
          <a:prstDash val="dash"/>
        </a:ln>
        <a:effectLst/>
      </dgm:spPr>
    </dgm:pt>
    <dgm:pt modelId="{C45E7B63-1C71-483E-A3A8-705CE86D4D8E}" type="pres">
      <dgm:prSet presAssocID="{09C152DA-7620-4852-8162-A77EC3609F3F}" presName="ConnectLineEnd1" presStyleLbl="lnNode1" presStyleIdx="2" presStyleCnt="3"/>
      <dgm:spPr/>
    </dgm:pt>
    <dgm:pt modelId="{4174F691-D9D3-451C-9893-D177DC3AED58}" type="pres">
      <dgm:prSet presAssocID="{09C152DA-7620-4852-8162-A77EC3609F3F}"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8C5B110A-FBC3-4CBF-BED2-413E87D4DAD5}" srcId="{8DB5D7D5-6A1C-4ABC-8850-759A9D876047}" destId="{96262926-A67D-4E4E-9515-5EBC67F0B634}" srcOrd="0" destOrd="0" parTransId="{EC74E552-C501-4B0E-9400-E8B410F53D50}" sibTransId="{1DA7ACEB-F642-43C1-BCB5-F580B9B985B9}"/>
    <dgm:cxn modelId="{84C67813-55CE-4EBC-9032-03BD847DC17E}" type="presOf" srcId="{6A70FD8F-0050-42E3-8B3A-6ED7CFB9852E}" destId="{AB52B3CC-6563-466D-BFC3-9B6B5AFA0881}" srcOrd="0" destOrd="0" presId="urn:microsoft.com/office/officeart/2016/7/layout/RoundedRectangleTimeline"/>
    <dgm:cxn modelId="{22ECA226-C4EA-44F1-BCB5-77F78841DA6F}" type="presOf" srcId="{09C152DA-7620-4852-8162-A77EC3609F3F}" destId="{566B79CB-1A41-4F5C-BF91-58D94BF93913}" srcOrd="0" destOrd="0" presId="urn:microsoft.com/office/officeart/2016/7/layout/RoundedRectangleTimeline"/>
    <dgm:cxn modelId="{E2BBA750-A5E4-4F50-BE16-016934379F81}" type="presOf" srcId="{6C8937BE-93F8-4DED-8538-1C601DAEBA66}" destId="{B4723E2A-4FF1-452A-BD25-8EC364F15A6F}" srcOrd="0" destOrd="0" presId="urn:microsoft.com/office/officeart/2016/7/layout/RoundedRectangleTimeline"/>
    <dgm:cxn modelId="{F9B2D375-40BE-4E5D-AA88-61805FBFF819}" type="presOf" srcId="{8DB5D7D5-6A1C-4ABC-8850-759A9D876047}" destId="{954381E7-0584-46DD-8108-E9BF4F2B5005}" srcOrd="0" destOrd="0" presId="urn:microsoft.com/office/officeart/2016/7/layout/RoundedRectangleTimeline"/>
    <dgm:cxn modelId="{8EBF857E-7408-4941-91E4-293B0F59EEF7}" srcId="{6A70FD8F-0050-42E3-8B3A-6ED7CFB9852E}" destId="{C5146535-FD3D-4589-98A3-623B8DA4B8DB}" srcOrd="1" destOrd="0" parTransId="{20848F78-EC70-4162-96CE-CC68006930F0}" sibTransId="{7A3CCAF8-AC3A-401E-AEDD-44BBC1AA9C31}"/>
    <dgm:cxn modelId="{23ECAC8B-17A4-4883-AA0E-06D66B7E788A}" srcId="{6A70FD8F-0050-42E3-8B3A-6ED7CFB9852E}" destId="{09C152DA-7620-4852-8162-A77EC3609F3F}" srcOrd="2" destOrd="0" parTransId="{9F6D14C0-6C82-4CBD-8D6D-B0E117B6F2ED}" sibTransId="{0AE8D36D-0F0F-4206-AE39-0A2D73987B68}"/>
    <dgm:cxn modelId="{F9540599-A193-456C-A9A9-8962E3855B0B}" type="presOf" srcId="{96262926-A67D-4E4E-9515-5EBC67F0B634}" destId="{5A1B764B-0DC5-47CD-BDEA-9E67799496EC}" srcOrd="0" destOrd="0" presId="urn:microsoft.com/office/officeart/2016/7/layout/RoundedRectangleTimeline"/>
    <dgm:cxn modelId="{E13585A2-54F2-486A-B317-F4D6AF7E83B9}" type="presOf" srcId="{E80CA270-6C90-4E17-ACEA-46B56AD54DD1}" destId="{DF65791B-462E-4589-B98D-F60587330CA8}" srcOrd="0" destOrd="0" presId="urn:microsoft.com/office/officeart/2016/7/layout/RoundedRectangleTimeline"/>
    <dgm:cxn modelId="{FAA8D3DD-12E8-457D-9144-B037C5678347}" srcId="{09C152DA-7620-4852-8162-A77EC3609F3F}" destId="{6C8937BE-93F8-4DED-8538-1C601DAEBA66}" srcOrd="0" destOrd="0" parTransId="{77D169C6-D77F-456D-B18B-D7BE016AD87A}" sibTransId="{A97BE953-FA9D-4BA6-A92C-494DB1F3BA59}"/>
    <dgm:cxn modelId="{C5202EE1-10E9-4076-9D55-9E0CF8B152AF}" srcId="{6A70FD8F-0050-42E3-8B3A-6ED7CFB9852E}" destId="{8DB5D7D5-6A1C-4ABC-8850-759A9D876047}" srcOrd="0" destOrd="0" parTransId="{D8874F40-D7B0-41DE-BB6F-A6014FEAB2D7}" sibTransId="{BD6E0A2E-99C8-4F5A-971A-CD211D1099FF}"/>
    <dgm:cxn modelId="{2DC28DF8-5C1B-4F53-A4C1-D5B63FB54BAF}" srcId="{C5146535-FD3D-4589-98A3-623B8DA4B8DB}" destId="{E80CA270-6C90-4E17-ACEA-46B56AD54DD1}" srcOrd="0" destOrd="0" parTransId="{7EEC8067-96EF-4BE0-8BE3-BA59ED78A31F}" sibTransId="{1AFE46E5-6B07-4894-8ECB-21BD7E7B8AF1}"/>
    <dgm:cxn modelId="{76459B4A-BC95-4631-A3CC-1410E80D5DFD}" type="presParOf" srcId="{AB52B3CC-6563-466D-BFC3-9B6B5AFA0881}" destId="{815EDF7B-AC93-4A61-87AA-CAA5D85C31A8}" srcOrd="0" destOrd="0" presId="urn:microsoft.com/office/officeart/2016/7/layout/RoundedRectangleTimeline"/>
    <dgm:cxn modelId="{4238FA88-CE43-4680-BFB0-73DED5612698}" type="presParOf" srcId="{815EDF7B-AC93-4A61-87AA-CAA5D85C31A8}" destId="{954381E7-0584-46DD-8108-E9BF4F2B5005}" srcOrd="0" destOrd="0" presId="urn:microsoft.com/office/officeart/2016/7/layout/RoundedRectangleTimeline"/>
    <dgm:cxn modelId="{6497CE05-0893-4952-B18A-28D71D90B841}" type="presParOf" srcId="{815EDF7B-AC93-4A61-87AA-CAA5D85C31A8}" destId="{5A1B764B-0DC5-47CD-BDEA-9E67799496EC}" srcOrd="1" destOrd="0" presId="urn:microsoft.com/office/officeart/2016/7/layout/RoundedRectangleTimeline"/>
    <dgm:cxn modelId="{CB8BA570-C0D4-4400-BED8-C9BC961A6553}" type="presParOf" srcId="{815EDF7B-AC93-4A61-87AA-CAA5D85C31A8}" destId="{122B38A3-0442-4747-820C-1F37877E2B0E}" srcOrd="2" destOrd="0" presId="urn:microsoft.com/office/officeart/2016/7/layout/RoundedRectangleTimeline"/>
    <dgm:cxn modelId="{82FC1E36-99F3-4E1F-8BD1-229D77A82EB1}" type="presParOf" srcId="{815EDF7B-AC93-4A61-87AA-CAA5D85C31A8}" destId="{A73181F6-69BB-4A47-8277-4671A45AC8C8}" srcOrd="3" destOrd="0" presId="urn:microsoft.com/office/officeart/2016/7/layout/RoundedRectangleTimeline"/>
    <dgm:cxn modelId="{7EAD7967-836C-4AB6-AAA2-ED2EF3F29E78}" type="presParOf" srcId="{815EDF7B-AC93-4A61-87AA-CAA5D85C31A8}" destId="{6E76EADA-5F61-4A59-B2F8-FA10112079FC}" srcOrd="4" destOrd="0" presId="urn:microsoft.com/office/officeart/2016/7/layout/RoundedRectangleTimeline"/>
    <dgm:cxn modelId="{3783DE09-7B3D-423E-960C-ED9DB81E314E}" type="presParOf" srcId="{AB52B3CC-6563-466D-BFC3-9B6B5AFA0881}" destId="{A8189248-0785-43F1-844C-4DE92841F254}" srcOrd="1" destOrd="0" presId="urn:microsoft.com/office/officeart/2016/7/layout/RoundedRectangleTimeline"/>
    <dgm:cxn modelId="{38B07C9C-D21D-4E2B-A78B-C30877B2689A}" type="presParOf" srcId="{AB52B3CC-6563-466D-BFC3-9B6B5AFA0881}" destId="{218D9CD7-D48D-464C-9A1C-0F322EC540B3}" srcOrd="2"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3" destOrd="0" presId="urn:microsoft.com/office/officeart/2016/7/layout/RoundedRectangleTimeline"/>
    <dgm:cxn modelId="{1F4A4777-E935-453F-A5B9-015C6946FC6A}" type="presParOf" srcId="{AB52B3CC-6563-466D-BFC3-9B6B5AFA0881}" destId="{3E3E944D-A6EC-4962-9AC1-C585A4F97BDA}" srcOrd="4" destOrd="0" presId="urn:microsoft.com/office/officeart/2016/7/layout/RoundedRectangleTimeline"/>
    <dgm:cxn modelId="{94AC8B5D-A9B9-4EF3-AD1C-6024606B5BF8}" type="presParOf" srcId="{3E3E944D-A6EC-4962-9AC1-C585A4F97BDA}" destId="{566B79CB-1A41-4F5C-BF91-58D94BF93913}" srcOrd="0" destOrd="0" presId="urn:microsoft.com/office/officeart/2016/7/layout/RoundedRectangleTimeline"/>
    <dgm:cxn modelId="{A151554E-10B3-429A-9E0D-D40262ED6857}" type="presParOf" srcId="{3E3E944D-A6EC-4962-9AC1-C585A4F97BDA}" destId="{B4723E2A-4FF1-452A-BD25-8EC364F15A6F}" srcOrd="1" destOrd="0" presId="urn:microsoft.com/office/officeart/2016/7/layout/RoundedRectangleTimeline"/>
    <dgm:cxn modelId="{329635D9-081F-4DC9-88AA-E074B7400415}" type="presParOf" srcId="{3E3E944D-A6EC-4962-9AC1-C585A4F97BDA}" destId="{440E9361-37D2-4157-AF38-7B49AD23708B}" srcOrd="2" destOrd="0" presId="urn:microsoft.com/office/officeart/2016/7/layout/RoundedRectangleTimeline"/>
    <dgm:cxn modelId="{0F0D3AEA-9F0C-400E-A955-6CD1F474B6A4}" type="presParOf" srcId="{3E3E944D-A6EC-4962-9AC1-C585A4F97BDA}" destId="{C45E7B63-1C71-483E-A3A8-705CE86D4D8E}" srcOrd="3" destOrd="0" presId="urn:microsoft.com/office/officeart/2016/7/layout/RoundedRectangleTimeline"/>
    <dgm:cxn modelId="{91F0BE33-39D4-4457-A5CC-3F1682DB166D}" type="presParOf" srcId="{3E3E944D-A6EC-4962-9AC1-C585A4F97BDA}" destId="{4174F691-D9D3-451C-9893-D177DC3AED58}"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a:lstStyle/>
        <a:p>
          <a:endParaRPr lang="en-US"/>
        </a:p>
      </dgm:t>
    </dgm:pt>
    <dgm:pt modelId="{8DB5D7D5-6A1C-4ABC-8850-759A9D876047}">
      <dgm:prSet/>
      <dgm:spPr/>
      <dgm:t>
        <a:bodyPr/>
        <a:lstStyle/>
        <a:p>
          <a:r>
            <a:rPr lang="en-US" dirty="0"/>
            <a:t>December 2020</a:t>
          </a:r>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96262926-A67D-4E4E-9515-5EBC67F0B634}">
      <dgm:prSet/>
      <dgm:spPr/>
      <dgm:t>
        <a:bodyPr/>
        <a:lstStyle/>
        <a:p>
          <a:r>
            <a:rPr lang="en-US" dirty="0"/>
            <a:t>New legislation introduced that would allow for some NIL deals and create an anti-trust exemption to protect NCAA</a:t>
          </a:r>
        </a:p>
        <a:p>
          <a:endParaRPr lang="en-US" dirty="0"/>
        </a:p>
        <a:p>
          <a:r>
            <a:rPr lang="en-US" dirty="0"/>
            <a:t>Supreme Court reviews federal judge ruling in anti-trust lawsuit</a:t>
          </a:r>
        </a:p>
        <a:p>
          <a:endParaRPr lang="en-US" dirty="0"/>
        </a:p>
        <a:p>
          <a:r>
            <a:rPr lang="en-US" dirty="0"/>
            <a:t>Again – new legislation introduced that impacts NCAA control on amateurism</a:t>
          </a:r>
        </a:p>
      </dgm:t>
    </dgm:pt>
    <dgm:pt modelId="{EC74E552-C501-4B0E-9400-E8B410F53D50}" type="parTrans" cxnId="{8C5B110A-FBC3-4CBF-BED2-413E87D4DAD5}">
      <dgm:prSet/>
      <dgm:spPr/>
      <dgm:t>
        <a:bodyPr/>
        <a:lstStyle/>
        <a:p>
          <a:endParaRPr lang="en-US"/>
        </a:p>
      </dgm:t>
    </dgm:pt>
    <dgm:pt modelId="{1DA7ACEB-F642-43C1-BCB5-F580B9B985B9}" type="sibTrans" cxnId="{8C5B110A-FBC3-4CBF-BED2-413E87D4DAD5}">
      <dgm:prSet/>
      <dgm:spPr/>
      <dgm:t>
        <a:bodyPr/>
        <a:lstStyle/>
        <a:p>
          <a:endParaRPr lang="en-US"/>
        </a:p>
      </dgm:t>
    </dgm:pt>
    <dgm:pt modelId="{C5146535-FD3D-4589-98A3-623B8DA4B8DB}">
      <dgm:prSet/>
      <dgm:spPr/>
      <dgm:t>
        <a:bodyPr/>
        <a:lstStyle/>
        <a:p>
          <a:r>
            <a:rPr lang="en-US" dirty="0"/>
            <a:t>Jan/Feb 2021</a:t>
          </a:r>
        </a:p>
      </dgm:t>
    </dgm:pt>
    <dgm:pt modelId="{20848F78-EC70-4162-96CE-CC68006930F0}" type="parTrans" cxnId="{8EBF857E-7408-4941-91E4-293B0F59EEF7}">
      <dgm:prSet/>
      <dgm:spPr/>
      <dgm:t>
        <a:bodyPr/>
        <a:lstStyle/>
        <a:p>
          <a:endParaRPr lang="en-US"/>
        </a:p>
      </dgm:t>
    </dgm:pt>
    <dgm:pt modelId="{7A3CCAF8-AC3A-401E-AEDD-44BBC1AA9C31}" type="sibTrans" cxnId="{8EBF857E-7408-4941-91E4-293B0F59EEF7}">
      <dgm:prSet/>
      <dgm:spPr/>
      <dgm:t>
        <a:bodyPr/>
        <a:lstStyle/>
        <a:p>
          <a:endParaRPr lang="en-US"/>
        </a:p>
      </dgm:t>
    </dgm:pt>
    <dgm:pt modelId="{E80CA270-6C90-4E17-ACEA-46B56AD54DD1}">
      <dgm:prSet/>
      <dgm:spPr/>
      <dgm:t>
        <a:bodyPr/>
        <a:lstStyle/>
        <a:p>
          <a:r>
            <a:rPr lang="en-US" dirty="0"/>
            <a:t>NCAA puts delay on NIL vote</a:t>
          </a:r>
        </a:p>
        <a:p>
          <a:endParaRPr lang="en-US" dirty="0"/>
        </a:p>
        <a:p>
          <a:r>
            <a:rPr lang="en-US" dirty="0"/>
            <a:t>Meanwhile, a new bill is introduced that would provide for unrestricted market for college athlete endorsement deals</a:t>
          </a:r>
        </a:p>
      </dgm:t>
    </dgm:pt>
    <dgm:pt modelId="{7EEC8067-96EF-4BE0-8BE3-BA59ED78A31F}" type="parTrans" cxnId="{2DC28DF8-5C1B-4F53-A4C1-D5B63FB54BAF}">
      <dgm:prSet/>
      <dgm:spPr/>
      <dgm:t>
        <a:bodyPr/>
        <a:lstStyle/>
        <a:p>
          <a:endParaRPr lang="en-US"/>
        </a:p>
      </dgm:t>
    </dgm:pt>
    <dgm:pt modelId="{1AFE46E5-6B07-4894-8ECB-21BD7E7B8AF1}" type="sibTrans" cxnId="{2DC28DF8-5C1B-4F53-A4C1-D5B63FB54BAF}">
      <dgm:prSet/>
      <dgm:spPr/>
      <dgm:t>
        <a:bodyPr/>
        <a:lstStyle/>
        <a:p>
          <a:endParaRPr lang="en-US"/>
        </a:p>
      </dgm:t>
    </dgm:pt>
    <dgm:pt modelId="{09C152DA-7620-4852-8162-A77EC3609F3F}">
      <dgm:prSet/>
      <dgm:spPr/>
      <dgm:t>
        <a:bodyPr/>
        <a:lstStyle/>
        <a:p>
          <a:r>
            <a:rPr lang="en-US" dirty="0"/>
            <a:t>June 2021</a:t>
          </a:r>
        </a:p>
      </dgm:t>
    </dgm:pt>
    <dgm:pt modelId="{9F6D14C0-6C82-4CBD-8D6D-B0E117B6F2ED}" type="parTrans" cxnId="{23ECAC8B-17A4-4883-AA0E-06D66B7E788A}">
      <dgm:prSet/>
      <dgm:spPr/>
      <dgm:t>
        <a:bodyPr/>
        <a:lstStyle/>
        <a:p>
          <a:endParaRPr lang="en-US"/>
        </a:p>
      </dgm:t>
    </dgm:pt>
    <dgm:pt modelId="{0AE8D36D-0F0F-4206-AE39-0A2D73987B68}" type="sibTrans" cxnId="{23ECAC8B-17A4-4883-AA0E-06D66B7E788A}">
      <dgm:prSet/>
      <dgm:spPr/>
      <dgm:t>
        <a:bodyPr/>
        <a:lstStyle/>
        <a:p>
          <a:endParaRPr lang="en-US"/>
        </a:p>
      </dgm:t>
    </dgm:pt>
    <dgm:pt modelId="{6C8937BE-93F8-4DED-8538-1C601DAEBA66}">
      <dgm:prSet/>
      <dgm:spPr/>
      <dgm:t>
        <a:bodyPr/>
        <a:lstStyle/>
        <a:p>
          <a:r>
            <a:rPr lang="en-US" dirty="0"/>
            <a:t>Conference commissioners in NCAA proposed new plan that would allow individual schools to be responsible for creating their own NIL policies</a:t>
          </a:r>
        </a:p>
        <a:p>
          <a:endParaRPr lang="en-US" dirty="0"/>
        </a:p>
        <a:p>
          <a:r>
            <a:rPr lang="en-US" dirty="0"/>
            <a:t>No federal law imminent</a:t>
          </a:r>
        </a:p>
      </dgm:t>
    </dgm:pt>
    <dgm:pt modelId="{77D169C6-D77F-456D-B18B-D7BE016AD87A}" type="parTrans" cxnId="{FAA8D3DD-12E8-457D-9144-B037C5678347}">
      <dgm:prSet/>
      <dgm:spPr/>
      <dgm:t>
        <a:bodyPr/>
        <a:lstStyle/>
        <a:p>
          <a:endParaRPr lang="en-US"/>
        </a:p>
      </dgm:t>
    </dgm:pt>
    <dgm:pt modelId="{A97BE953-FA9D-4BA6-A92C-494DB1F3BA59}" type="sibTrans" cxnId="{FAA8D3DD-12E8-457D-9144-B037C5678347}">
      <dgm:prSet/>
      <dgm:spPr/>
      <dgm:t>
        <a:bodyPr/>
        <a:lstStyle/>
        <a:p>
          <a:endParaRPr lang="en-US"/>
        </a:p>
      </dgm:t>
    </dgm:pt>
    <dgm:pt modelId="{AB52B3CC-6563-466D-BFC3-9B6B5AFA0881}" type="pres">
      <dgm:prSet presAssocID="{6A70FD8F-0050-42E3-8B3A-6ED7CFB9852E}" presName="Name0" presStyleCnt="0">
        <dgm:presLayoutVars>
          <dgm:chMax/>
          <dgm:chPref/>
          <dgm:animLvl val="lvl"/>
        </dgm:presLayoutVars>
      </dgm:prSet>
      <dgm:spPr/>
    </dgm:pt>
    <dgm:pt modelId="{815EDF7B-AC93-4A61-87AA-CAA5D85C31A8}" type="pres">
      <dgm:prSet presAssocID="{8DB5D7D5-6A1C-4ABC-8850-759A9D876047}" presName="composite1" presStyleCnt="0"/>
      <dgm:spPr/>
    </dgm:pt>
    <dgm:pt modelId="{954381E7-0584-46DD-8108-E9BF4F2B5005}" type="pres">
      <dgm:prSet presAssocID="{8DB5D7D5-6A1C-4ABC-8850-759A9D876047}" presName="parent1" presStyleLbl="alignNode1" presStyleIdx="0" presStyleCnt="3">
        <dgm:presLayoutVars>
          <dgm:chMax val="1"/>
          <dgm:chPref val="1"/>
          <dgm:bulletEnabled val="1"/>
        </dgm:presLayoutVars>
      </dgm:prSet>
      <dgm:spPr/>
    </dgm:pt>
    <dgm:pt modelId="{5A1B764B-0DC5-47CD-BDEA-9E67799496EC}" type="pres">
      <dgm:prSet presAssocID="{8DB5D7D5-6A1C-4ABC-8850-759A9D876047}" presName="Childtext1" presStyleLbl="revTx" presStyleIdx="0" presStyleCnt="3">
        <dgm:presLayoutVars>
          <dgm:bulletEnabled val="1"/>
        </dgm:presLayoutVars>
      </dgm:prSet>
      <dgm:spPr/>
    </dgm:pt>
    <dgm:pt modelId="{122B38A3-0442-4747-820C-1F37877E2B0E}" type="pres">
      <dgm:prSet presAssocID="{8DB5D7D5-6A1C-4ABC-8850-759A9D876047}" presName="ConnectLine1" presStyleLbl="sibTrans1D1" presStyleIdx="0" presStyleCnt="3"/>
      <dgm:spPr>
        <a:noFill/>
        <a:ln w="12700" cap="rnd" cmpd="sng" algn="ctr">
          <a:solidFill>
            <a:schemeClr val="accent1">
              <a:shade val="90000"/>
              <a:hueOff val="93466"/>
              <a:satOff val="1924"/>
              <a:lumOff val="8231"/>
              <a:alphaOff val="0"/>
            </a:schemeClr>
          </a:solidFill>
          <a:prstDash val="dash"/>
        </a:ln>
        <a:effectLst/>
      </dgm:spPr>
    </dgm:pt>
    <dgm:pt modelId="{A73181F6-69BB-4A47-8277-4671A45AC8C8}" type="pres">
      <dgm:prSet presAssocID="{8DB5D7D5-6A1C-4ABC-8850-759A9D876047}" presName="ConnectLineEnd1" presStyleLbl="lnNode1" presStyleIdx="0" presStyleCnt="3"/>
      <dgm:spPr/>
    </dgm:pt>
    <dgm:pt modelId="{6E76EADA-5F61-4A59-B2F8-FA10112079FC}" type="pres">
      <dgm:prSet presAssocID="{8DB5D7D5-6A1C-4ABC-8850-759A9D876047}" presName="EmptyPane1" presStyleCnt="0"/>
      <dgm:spPr/>
    </dgm:pt>
    <dgm:pt modelId="{A8189248-0785-43F1-844C-4DE92841F254}" type="pres">
      <dgm:prSet presAssocID="{BD6E0A2E-99C8-4F5A-971A-CD211D1099FF}"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1" presStyleCnt="3">
        <dgm:presLayoutVars>
          <dgm:chMax val="1"/>
          <dgm:chPref val="1"/>
          <dgm:bulletEnabled val="1"/>
        </dgm:presLayoutVars>
      </dgm:prSet>
      <dgm:spPr/>
    </dgm:pt>
    <dgm:pt modelId="{DF65791B-462E-4589-B98D-F60587330CA8}" type="pres">
      <dgm:prSet presAssocID="{C5146535-FD3D-4589-98A3-623B8DA4B8DB}" presName="Childtext1" presStyleLbl="revTx" presStyleIdx="1" presStyleCnt="3">
        <dgm:presLayoutVars>
          <dgm:bulletEnabled val="1"/>
        </dgm:presLayoutVars>
      </dgm:prSet>
      <dgm:spPr/>
    </dgm:pt>
    <dgm:pt modelId="{DBA410EB-5F61-4F46-92D9-C5B0AA59EE15}" type="pres">
      <dgm:prSet presAssocID="{C5146535-FD3D-4589-98A3-623B8DA4B8DB}" presName="ConnectLine1" presStyleLbl="sibTrans1D1" presStyleIdx="1" presStyleCnt="3"/>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1" presStyleCnt="3"/>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3E3E944D-A6EC-4962-9AC1-C585A4F97BDA}" type="pres">
      <dgm:prSet presAssocID="{09C152DA-7620-4852-8162-A77EC3609F3F}" presName="composite1" presStyleCnt="0"/>
      <dgm:spPr/>
    </dgm:pt>
    <dgm:pt modelId="{566B79CB-1A41-4F5C-BF91-58D94BF93913}" type="pres">
      <dgm:prSet presAssocID="{09C152DA-7620-4852-8162-A77EC3609F3F}" presName="parent1" presStyleLbl="alignNode1" presStyleIdx="2" presStyleCnt="3">
        <dgm:presLayoutVars>
          <dgm:chMax val="1"/>
          <dgm:chPref val="1"/>
          <dgm:bulletEnabled val="1"/>
        </dgm:presLayoutVars>
      </dgm:prSet>
      <dgm:spPr/>
    </dgm:pt>
    <dgm:pt modelId="{B4723E2A-4FF1-452A-BD25-8EC364F15A6F}" type="pres">
      <dgm:prSet presAssocID="{09C152DA-7620-4852-8162-A77EC3609F3F}" presName="Childtext1" presStyleLbl="revTx" presStyleIdx="2" presStyleCnt="3">
        <dgm:presLayoutVars>
          <dgm:bulletEnabled val="1"/>
        </dgm:presLayoutVars>
      </dgm:prSet>
      <dgm:spPr/>
    </dgm:pt>
    <dgm:pt modelId="{440E9361-37D2-4157-AF38-7B49AD23708B}" type="pres">
      <dgm:prSet presAssocID="{09C152DA-7620-4852-8162-A77EC3609F3F}" presName="ConnectLine1" presStyleLbl="sibTrans1D1" presStyleIdx="2" presStyleCnt="3"/>
      <dgm:spPr>
        <a:noFill/>
        <a:ln w="12700" cap="rnd" cmpd="sng" algn="ctr">
          <a:solidFill>
            <a:schemeClr val="accent1">
              <a:shade val="90000"/>
              <a:hueOff val="186931"/>
              <a:satOff val="3848"/>
              <a:lumOff val="16461"/>
              <a:alphaOff val="0"/>
            </a:schemeClr>
          </a:solidFill>
          <a:prstDash val="dash"/>
        </a:ln>
        <a:effectLst/>
      </dgm:spPr>
    </dgm:pt>
    <dgm:pt modelId="{C45E7B63-1C71-483E-A3A8-705CE86D4D8E}" type="pres">
      <dgm:prSet presAssocID="{09C152DA-7620-4852-8162-A77EC3609F3F}" presName="ConnectLineEnd1" presStyleLbl="lnNode1" presStyleIdx="2" presStyleCnt="3"/>
      <dgm:spPr/>
    </dgm:pt>
    <dgm:pt modelId="{4174F691-D9D3-451C-9893-D177DC3AED58}" type="pres">
      <dgm:prSet presAssocID="{09C152DA-7620-4852-8162-A77EC3609F3F}"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8C5B110A-FBC3-4CBF-BED2-413E87D4DAD5}" srcId="{8DB5D7D5-6A1C-4ABC-8850-759A9D876047}" destId="{96262926-A67D-4E4E-9515-5EBC67F0B634}" srcOrd="0" destOrd="0" parTransId="{EC74E552-C501-4B0E-9400-E8B410F53D50}" sibTransId="{1DA7ACEB-F642-43C1-BCB5-F580B9B985B9}"/>
    <dgm:cxn modelId="{84C67813-55CE-4EBC-9032-03BD847DC17E}" type="presOf" srcId="{6A70FD8F-0050-42E3-8B3A-6ED7CFB9852E}" destId="{AB52B3CC-6563-466D-BFC3-9B6B5AFA0881}" srcOrd="0" destOrd="0" presId="urn:microsoft.com/office/officeart/2016/7/layout/RoundedRectangleTimeline"/>
    <dgm:cxn modelId="{22ECA226-C4EA-44F1-BCB5-77F78841DA6F}" type="presOf" srcId="{09C152DA-7620-4852-8162-A77EC3609F3F}" destId="{566B79CB-1A41-4F5C-BF91-58D94BF93913}" srcOrd="0" destOrd="0" presId="urn:microsoft.com/office/officeart/2016/7/layout/RoundedRectangleTimeline"/>
    <dgm:cxn modelId="{E2BBA750-A5E4-4F50-BE16-016934379F81}" type="presOf" srcId="{6C8937BE-93F8-4DED-8538-1C601DAEBA66}" destId="{B4723E2A-4FF1-452A-BD25-8EC364F15A6F}" srcOrd="0" destOrd="0" presId="urn:microsoft.com/office/officeart/2016/7/layout/RoundedRectangleTimeline"/>
    <dgm:cxn modelId="{F9B2D375-40BE-4E5D-AA88-61805FBFF819}" type="presOf" srcId="{8DB5D7D5-6A1C-4ABC-8850-759A9D876047}" destId="{954381E7-0584-46DD-8108-E9BF4F2B5005}" srcOrd="0" destOrd="0" presId="urn:microsoft.com/office/officeart/2016/7/layout/RoundedRectangleTimeline"/>
    <dgm:cxn modelId="{8EBF857E-7408-4941-91E4-293B0F59EEF7}" srcId="{6A70FD8F-0050-42E3-8B3A-6ED7CFB9852E}" destId="{C5146535-FD3D-4589-98A3-623B8DA4B8DB}" srcOrd="1" destOrd="0" parTransId="{20848F78-EC70-4162-96CE-CC68006930F0}" sibTransId="{7A3CCAF8-AC3A-401E-AEDD-44BBC1AA9C31}"/>
    <dgm:cxn modelId="{23ECAC8B-17A4-4883-AA0E-06D66B7E788A}" srcId="{6A70FD8F-0050-42E3-8B3A-6ED7CFB9852E}" destId="{09C152DA-7620-4852-8162-A77EC3609F3F}" srcOrd="2" destOrd="0" parTransId="{9F6D14C0-6C82-4CBD-8D6D-B0E117B6F2ED}" sibTransId="{0AE8D36D-0F0F-4206-AE39-0A2D73987B68}"/>
    <dgm:cxn modelId="{F9540599-A193-456C-A9A9-8962E3855B0B}" type="presOf" srcId="{96262926-A67D-4E4E-9515-5EBC67F0B634}" destId="{5A1B764B-0DC5-47CD-BDEA-9E67799496EC}" srcOrd="0" destOrd="0" presId="urn:microsoft.com/office/officeart/2016/7/layout/RoundedRectangleTimeline"/>
    <dgm:cxn modelId="{E13585A2-54F2-486A-B317-F4D6AF7E83B9}" type="presOf" srcId="{E80CA270-6C90-4E17-ACEA-46B56AD54DD1}" destId="{DF65791B-462E-4589-B98D-F60587330CA8}" srcOrd="0" destOrd="0" presId="urn:microsoft.com/office/officeart/2016/7/layout/RoundedRectangleTimeline"/>
    <dgm:cxn modelId="{FAA8D3DD-12E8-457D-9144-B037C5678347}" srcId="{09C152DA-7620-4852-8162-A77EC3609F3F}" destId="{6C8937BE-93F8-4DED-8538-1C601DAEBA66}" srcOrd="0" destOrd="0" parTransId="{77D169C6-D77F-456D-B18B-D7BE016AD87A}" sibTransId="{A97BE953-FA9D-4BA6-A92C-494DB1F3BA59}"/>
    <dgm:cxn modelId="{C5202EE1-10E9-4076-9D55-9E0CF8B152AF}" srcId="{6A70FD8F-0050-42E3-8B3A-6ED7CFB9852E}" destId="{8DB5D7D5-6A1C-4ABC-8850-759A9D876047}" srcOrd="0" destOrd="0" parTransId="{D8874F40-D7B0-41DE-BB6F-A6014FEAB2D7}" sibTransId="{BD6E0A2E-99C8-4F5A-971A-CD211D1099FF}"/>
    <dgm:cxn modelId="{2DC28DF8-5C1B-4F53-A4C1-D5B63FB54BAF}" srcId="{C5146535-FD3D-4589-98A3-623B8DA4B8DB}" destId="{E80CA270-6C90-4E17-ACEA-46B56AD54DD1}" srcOrd="0" destOrd="0" parTransId="{7EEC8067-96EF-4BE0-8BE3-BA59ED78A31F}" sibTransId="{1AFE46E5-6B07-4894-8ECB-21BD7E7B8AF1}"/>
    <dgm:cxn modelId="{76459B4A-BC95-4631-A3CC-1410E80D5DFD}" type="presParOf" srcId="{AB52B3CC-6563-466D-BFC3-9B6B5AFA0881}" destId="{815EDF7B-AC93-4A61-87AA-CAA5D85C31A8}" srcOrd="0" destOrd="0" presId="urn:microsoft.com/office/officeart/2016/7/layout/RoundedRectangleTimeline"/>
    <dgm:cxn modelId="{4238FA88-CE43-4680-BFB0-73DED5612698}" type="presParOf" srcId="{815EDF7B-AC93-4A61-87AA-CAA5D85C31A8}" destId="{954381E7-0584-46DD-8108-E9BF4F2B5005}" srcOrd="0" destOrd="0" presId="urn:microsoft.com/office/officeart/2016/7/layout/RoundedRectangleTimeline"/>
    <dgm:cxn modelId="{6497CE05-0893-4952-B18A-28D71D90B841}" type="presParOf" srcId="{815EDF7B-AC93-4A61-87AA-CAA5D85C31A8}" destId="{5A1B764B-0DC5-47CD-BDEA-9E67799496EC}" srcOrd="1" destOrd="0" presId="urn:microsoft.com/office/officeart/2016/7/layout/RoundedRectangleTimeline"/>
    <dgm:cxn modelId="{CB8BA570-C0D4-4400-BED8-C9BC961A6553}" type="presParOf" srcId="{815EDF7B-AC93-4A61-87AA-CAA5D85C31A8}" destId="{122B38A3-0442-4747-820C-1F37877E2B0E}" srcOrd="2" destOrd="0" presId="urn:microsoft.com/office/officeart/2016/7/layout/RoundedRectangleTimeline"/>
    <dgm:cxn modelId="{82FC1E36-99F3-4E1F-8BD1-229D77A82EB1}" type="presParOf" srcId="{815EDF7B-AC93-4A61-87AA-CAA5D85C31A8}" destId="{A73181F6-69BB-4A47-8277-4671A45AC8C8}" srcOrd="3" destOrd="0" presId="urn:microsoft.com/office/officeart/2016/7/layout/RoundedRectangleTimeline"/>
    <dgm:cxn modelId="{7EAD7967-836C-4AB6-AAA2-ED2EF3F29E78}" type="presParOf" srcId="{815EDF7B-AC93-4A61-87AA-CAA5D85C31A8}" destId="{6E76EADA-5F61-4A59-B2F8-FA10112079FC}" srcOrd="4" destOrd="0" presId="urn:microsoft.com/office/officeart/2016/7/layout/RoundedRectangleTimeline"/>
    <dgm:cxn modelId="{3783DE09-7B3D-423E-960C-ED9DB81E314E}" type="presParOf" srcId="{AB52B3CC-6563-466D-BFC3-9B6B5AFA0881}" destId="{A8189248-0785-43F1-844C-4DE92841F254}" srcOrd="1" destOrd="0" presId="urn:microsoft.com/office/officeart/2016/7/layout/RoundedRectangleTimeline"/>
    <dgm:cxn modelId="{38B07C9C-D21D-4E2B-A78B-C30877B2689A}" type="presParOf" srcId="{AB52B3CC-6563-466D-BFC3-9B6B5AFA0881}" destId="{218D9CD7-D48D-464C-9A1C-0F322EC540B3}" srcOrd="2"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3" destOrd="0" presId="urn:microsoft.com/office/officeart/2016/7/layout/RoundedRectangleTimeline"/>
    <dgm:cxn modelId="{1F4A4777-E935-453F-A5B9-015C6946FC6A}" type="presParOf" srcId="{AB52B3CC-6563-466D-BFC3-9B6B5AFA0881}" destId="{3E3E944D-A6EC-4962-9AC1-C585A4F97BDA}" srcOrd="4" destOrd="0" presId="urn:microsoft.com/office/officeart/2016/7/layout/RoundedRectangleTimeline"/>
    <dgm:cxn modelId="{94AC8B5D-A9B9-4EF3-AD1C-6024606B5BF8}" type="presParOf" srcId="{3E3E944D-A6EC-4962-9AC1-C585A4F97BDA}" destId="{566B79CB-1A41-4F5C-BF91-58D94BF93913}" srcOrd="0" destOrd="0" presId="urn:microsoft.com/office/officeart/2016/7/layout/RoundedRectangleTimeline"/>
    <dgm:cxn modelId="{A151554E-10B3-429A-9E0D-D40262ED6857}" type="presParOf" srcId="{3E3E944D-A6EC-4962-9AC1-C585A4F97BDA}" destId="{B4723E2A-4FF1-452A-BD25-8EC364F15A6F}" srcOrd="1" destOrd="0" presId="urn:microsoft.com/office/officeart/2016/7/layout/RoundedRectangleTimeline"/>
    <dgm:cxn modelId="{329635D9-081F-4DC9-88AA-E074B7400415}" type="presParOf" srcId="{3E3E944D-A6EC-4962-9AC1-C585A4F97BDA}" destId="{440E9361-37D2-4157-AF38-7B49AD23708B}" srcOrd="2" destOrd="0" presId="urn:microsoft.com/office/officeart/2016/7/layout/RoundedRectangleTimeline"/>
    <dgm:cxn modelId="{0F0D3AEA-9F0C-400E-A955-6CD1F474B6A4}" type="presParOf" srcId="{3E3E944D-A6EC-4962-9AC1-C585A4F97BDA}" destId="{C45E7B63-1C71-483E-A3A8-705CE86D4D8E}" srcOrd="3" destOrd="0" presId="urn:microsoft.com/office/officeart/2016/7/layout/RoundedRectangleTimeline"/>
    <dgm:cxn modelId="{91F0BE33-39D4-4457-A5CC-3F1682DB166D}" type="presParOf" srcId="{3E3E944D-A6EC-4962-9AC1-C585A4F97BDA}" destId="{4174F691-D9D3-451C-9893-D177DC3AED58}"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a:lstStyle/>
        <a:p>
          <a:endParaRPr lang="en-US"/>
        </a:p>
      </dgm:t>
    </dgm:pt>
    <dgm:pt modelId="{8DB5D7D5-6A1C-4ABC-8850-759A9D876047}">
      <dgm:prSet/>
      <dgm:spPr/>
      <dgm:t>
        <a:bodyPr/>
        <a:lstStyle/>
        <a:p>
          <a:r>
            <a:rPr lang="en-US" dirty="0"/>
            <a:t>June 2021</a:t>
          </a:r>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96262926-A67D-4E4E-9515-5EBC67F0B634}">
      <dgm:prSet/>
      <dgm:spPr/>
      <dgm:t>
        <a:bodyPr/>
        <a:lstStyle/>
        <a:p>
          <a:r>
            <a:rPr lang="en-US" dirty="0"/>
            <a:t>Supreme Court rules against NCAA anti-trust appeal</a:t>
          </a:r>
        </a:p>
      </dgm:t>
    </dgm:pt>
    <dgm:pt modelId="{EC74E552-C501-4B0E-9400-E8B410F53D50}" type="parTrans" cxnId="{8C5B110A-FBC3-4CBF-BED2-413E87D4DAD5}">
      <dgm:prSet/>
      <dgm:spPr/>
      <dgm:t>
        <a:bodyPr/>
        <a:lstStyle/>
        <a:p>
          <a:endParaRPr lang="en-US"/>
        </a:p>
      </dgm:t>
    </dgm:pt>
    <dgm:pt modelId="{1DA7ACEB-F642-43C1-BCB5-F580B9B985B9}" type="sibTrans" cxnId="{8C5B110A-FBC3-4CBF-BED2-413E87D4DAD5}">
      <dgm:prSet/>
      <dgm:spPr/>
      <dgm:t>
        <a:bodyPr/>
        <a:lstStyle/>
        <a:p>
          <a:endParaRPr lang="en-US"/>
        </a:p>
      </dgm:t>
    </dgm:pt>
    <dgm:pt modelId="{C5146535-FD3D-4589-98A3-623B8DA4B8DB}">
      <dgm:prSet/>
      <dgm:spPr/>
      <dgm:t>
        <a:bodyPr/>
        <a:lstStyle/>
        <a:p>
          <a:r>
            <a:rPr lang="en-US" dirty="0"/>
            <a:t>June 2021</a:t>
          </a:r>
        </a:p>
      </dgm:t>
    </dgm:pt>
    <dgm:pt modelId="{20848F78-EC70-4162-96CE-CC68006930F0}" type="parTrans" cxnId="{8EBF857E-7408-4941-91E4-293B0F59EEF7}">
      <dgm:prSet/>
      <dgm:spPr/>
      <dgm:t>
        <a:bodyPr/>
        <a:lstStyle/>
        <a:p>
          <a:endParaRPr lang="en-US"/>
        </a:p>
      </dgm:t>
    </dgm:pt>
    <dgm:pt modelId="{7A3CCAF8-AC3A-401E-AEDD-44BBC1AA9C31}" type="sibTrans" cxnId="{8EBF857E-7408-4941-91E4-293B0F59EEF7}">
      <dgm:prSet/>
      <dgm:spPr/>
      <dgm:t>
        <a:bodyPr/>
        <a:lstStyle/>
        <a:p>
          <a:endParaRPr lang="en-US"/>
        </a:p>
      </dgm:t>
    </dgm:pt>
    <dgm:pt modelId="{E80CA270-6C90-4E17-ACEA-46B56AD54DD1}">
      <dgm:prSet/>
      <dgm:spPr/>
      <dgm:t>
        <a:bodyPr/>
        <a:lstStyle/>
        <a:p>
          <a:r>
            <a:rPr lang="en-US" dirty="0"/>
            <a:t>NCAA Board of Directors adopt a temporary rule change to allow for institutional policies on NIL activity</a:t>
          </a:r>
        </a:p>
        <a:p>
          <a:endParaRPr lang="en-US" dirty="0"/>
        </a:p>
        <a:p>
          <a:r>
            <a:rPr lang="en-US" dirty="0"/>
            <a:t>NAIA opens doors on NIL rules</a:t>
          </a:r>
        </a:p>
      </dgm:t>
    </dgm:pt>
    <dgm:pt modelId="{7EEC8067-96EF-4BE0-8BE3-BA59ED78A31F}" type="parTrans" cxnId="{2DC28DF8-5C1B-4F53-A4C1-D5B63FB54BAF}">
      <dgm:prSet/>
      <dgm:spPr/>
      <dgm:t>
        <a:bodyPr/>
        <a:lstStyle/>
        <a:p>
          <a:endParaRPr lang="en-US"/>
        </a:p>
      </dgm:t>
    </dgm:pt>
    <dgm:pt modelId="{1AFE46E5-6B07-4894-8ECB-21BD7E7B8AF1}" type="sibTrans" cxnId="{2DC28DF8-5C1B-4F53-A4C1-D5B63FB54BAF}">
      <dgm:prSet/>
      <dgm:spPr/>
      <dgm:t>
        <a:bodyPr/>
        <a:lstStyle/>
        <a:p>
          <a:endParaRPr lang="en-US"/>
        </a:p>
      </dgm:t>
    </dgm:pt>
    <dgm:pt modelId="{09C152DA-7620-4852-8162-A77EC3609F3F}">
      <dgm:prSet/>
      <dgm:spPr/>
      <dgm:t>
        <a:bodyPr/>
        <a:lstStyle/>
        <a:p>
          <a:r>
            <a:rPr lang="en-US" dirty="0"/>
            <a:t>July 2021</a:t>
          </a:r>
        </a:p>
      </dgm:t>
    </dgm:pt>
    <dgm:pt modelId="{9F6D14C0-6C82-4CBD-8D6D-B0E117B6F2ED}" type="parTrans" cxnId="{23ECAC8B-17A4-4883-AA0E-06D66B7E788A}">
      <dgm:prSet/>
      <dgm:spPr/>
      <dgm:t>
        <a:bodyPr/>
        <a:lstStyle/>
        <a:p>
          <a:endParaRPr lang="en-US"/>
        </a:p>
      </dgm:t>
    </dgm:pt>
    <dgm:pt modelId="{0AE8D36D-0F0F-4206-AE39-0A2D73987B68}" type="sibTrans" cxnId="{23ECAC8B-17A4-4883-AA0E-06D66B7E788A}">
      <dgm:prSet/>
      <dgm:spPr/>
      <dgm:t>
        <a:bodyPr/>
        <a:lstStyle/>
        <a:p>
          <a:endParaRPr lang="en-US"/>
        </a:p>
      </dgm:t>
    </dgm:pt>
    <dgm:pt modelId="{6C8937BE-93F8-4DED-8538-1C601DAEBA66}">
      <dgm:prSet/>
      <dgm:spPr/>
      <dgm:t>
        <a:bodyPr/>
        <a:lstStyle/>
        <a:p>
          <a:r>
            <a:rPr lang="en-US" dirty="0"/>
            <a:t>July 1 – NCAA new rules and state laws went into effect, permitting NIL activity</a:t>
          </a:r>
        </a:p>
        <a:p>
          <a:endParaRPr lang="en-US" dirty="0"/>
        </a:p>
        <a:p>
          <a:r>
            <a:rPr lang="en-US" dirty="0"/>
            <a:t>Later in the summer – USCAA loosens restrictions on NIL activity</a:t>
          </a:r>
        </a:p>
      </dgm:t>
    </dgm:pt>
    <dgm:pt modelId="{77D169C6-D77F-456D-B18B-D7BE016AD87A}" type="parTrans" cxnId="{FAA8D3DD-12E8-457D-9144-B037C5678347}">
      <dgm:prSet/>
      <dgm:spPr/>
      <dgm:t>
        <a:bodyPr/>
        <a:lstStyle/>
        <a:p>
          <a:endParaRPr lang="en-US"/>
        </a:p>
      </dgm:t>
    </dgm:pt>
    <dgm:pt modelId="{A97BE953-FA9D-4BA6-A92C-494DB1F3BA59}" type="sibTrans" cxnId="{FAA8D3DD-12E8-457D-9144-B037C5678347}">
      <dgm:prSet/>
      <dgm:spPr/>
      <dgm:t>
        <a:bodyPr/>
        <a:lstStyle/>
        <a:p>
          <a:endParaRPr lang="en-US"/>
        </a:p>
      </dgm:t>
    </dgm:pt>
    <dgm:pt modelId="{AB52B3CC-6563-466D-BFC3-9B6B5AFA0881}" type="pres">
      <dgm:prSet presAssocID="{6A70FD8F-0050-42E3-8B3A-6ED7CFB9852E}" presName="Name0" presStyleCnt="0">
        <dgm:presLayoutVars>
          <dgm:chMax/>
          <dgm:chPref/>
          <dgm:animLvl val="lvl"/>
        </dgm:presLayoutVars>
      </dgm:prSet>
      <dgm:spPr/>
    </dgm:pt>
    <dgm:pt modelId="{815EDF7B-AC93-4A61-87AA-CAA5D85C31A8}" type="pres">
      <dgm:prSet presAssocID="{8DB5D7D5-6A1C-4ABC-8850-759A9D876047}" presName="composite1" presStyleCnt="0"/>
      <dgm:spPr/>
    </dgm:pt>
    <dgm:pt modelId="{954381E7-0584-46DD-8108-E9BF4F2B5005}" type="pres">
      <dgm:prSet presAssocID="{8DB5D7D5-6A1C-4ABC-8850-759A9D876047}" presName="parent1" presStyleLbl="alignNode1" presStyleIdx="0" presStyleCnt="3">
        <dgm:presLayoutVars>
          <dgm:chMax val="1"/>
          <dgm:chPref val="1"/>
          <dgm:bulletEnabled val="1"/>
        </dgm:presLayoutVars>
      </dgm:prSet>
      <dgm:spPr/>
    </dgm:pt>
    <dgm:pt modelId="{5A1B764B-0DC5-47CD-BDEA-9E67799496EC}" type="pres">
      <dgm:prSet presAssocID="{8DB5D7D5-6A1C-4ABC-8850-759A9D876047}" presName="Childtext1" presStyleLbl="revTx" presStyleIdx="0" presStyleCnt="3">
        <dgm:presLayoutVars>
          <dgm:bulletEnabled val="1"/>
        </dgm:presLayoutVars>
      </dgm:prSet>
      <dgm:spPr/>
    </dgm:pt>
    <dgm:pt modelId="{122B38A3-0442-4747-820C-1F37877E2B0E}" type="pres">
      <dgm:prSet presAssocID="{8DB5D7D5-6A1C-4ABC-8850-759A9D876047}" presName="ConnectLine1" presStyleLbl="sibTrans1D1" presStyleIdx="0" presStyleCnt="3"/>
      <dgm:spPr>
        <a:noFill/>
        <a:ln w="12700" cap="rnd" cmpd="sng" algn="ctr">
          <a:solidFill>
            <a:schemeClr val="accent1">
              <a:shade val="90000"/>
              <a:hueOff val="93466"/>
              <a:satOff val="1924"/>
              <a:lumOff val="8231"/>
              <a:alphaOff val="0"/>
            </a:schemeClr>
          </a:solidFill>
          <a:prstDash val="dash"/>
        </a:ln>
        <a:effectLst/>
      </dgm:spPr>
    </dgm:pt>
    <dgm:pt modelId="{A73181F6-69BB-4A47-8277-4671A45AC8C8}" type="pres">
      <dgm:prSet presAssocID="{8DB5D7D5-6A1C-4ABC-8850-759A9D876047}" presName="ConnectLineEnd1" presStyleLbl="lnNode1" presStyleIdx="0" presStyleCnt="3"/>
      <dgm:spPr/>
    </dgm:pt>
    <dgm:pt modelId="{6E76EADA-5F61-4A59-B2F8-FA10112079FC}" type="pres">
      <dgm:prSet presAssocID="{8DB5D7D5-6A1C-4ABC-8850-759A9D876047}" presName="EmptyPane1" presStyleCnt="0"/>
      <dgm:spPr/>
    </dgm:pt>
    <dgm:pt modelId="{A8189248-0785-43F1-844C-4DE92841F254}" type="pres">
      <dgm:prSet presAssocID="{BD6E0A2E-99C8-4F5A-971A-CD211D1099FF}"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1" presStyleCnt="3">
        <dgm:presLayoutVars>
          <dgm:chMax val="1"/>
          <dgm:chPref val="1"/>
          <dgm:bulletEnabled val="1"/>
        </dgm:presLayoutVars>
      </dgm:prSet>
      <dgm:spPr/>
    </dgm:pt>
    <dgm:pt modelId="{DF65791B-462E-4589-B98D-F60587330CA8}" type="pres">
      <dgm:prSet presAssocID="{C5146535-FD3D-4589-98A3-623B8DA4B8DB}" presName="Childtext1" presStyleLbl="revTx" presStyleIdx="1" presStyleCnt="3">
        <dgm:presLayoutVars>
          <dgm:bulletEnabled val="1"/>
        </dgm:presLayoutVars>
      </dgm:prSet>
      <dgm:spPr/>
    </dgm:pt>
    <dgm:pt modelId="{DBA410EB-5F61-4F46-92D9-C5B0AA59EE15}" type="pres">
      <dgm:prSet presAssocID="{C5146535-FD3D-4589-98A3-623B8DA4B8DB}" presName="ConnectLine1" presStyleLbl="sibTrans1D1" presStyleIdx="1" presStyleCnt="3"/>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1" presStyleCnt="3"/>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3E3E944D-A6EC-4962-9AC1-C585A4F97BDA}" type="pres">
      <dgm:prSet presAssocID="{09C152DA-7620-4852-8162-A77EC3609F3F}" presName="composite1" presStyleCnt="0"/>
      <dgm:spPr/>
    </dgm:pt>
    <dgm:pt modelId="{566B79CB-1A41-4F5C-BF91-58D94BF93913}" type="pres">
      <dgm:prSet presAssocID="{09C152DA-7620-4852-8162-A77EC3609F3F}" presName="parent1" presStyleLbl="alignNode1" presStyleIdx="2" presStyleCnt="3">
        <dgm:presLayoutVars>
          <dgm:chMax val="1"/>
          <dgm:chPref val="1"/>
          <dgm:bulletEnabled val="1"/>
        </dgm:presLayoutVars>
      </dgm:prSet>
      <dgm:spPr/>
    </dgm:pt>
    <dgm:pt modelId="{B4723E2A-4FF1-452A-BD25-8EC364F15A6F}" type="pres">
      <dgm:prSet presAssocID="{09C152DA-7620-4852-8162-A77EC3609F3F}" presName="Childtext1" presStyleLbl="revTx" presStyleIdx="2" presStyleCnt="3">
        <dgm:presLayoutVars>
          <dgm:bulletEnabled val="1"/>
        </dgm:presLayoutVars>
      </dgm:prSet>
      <dgm:spPr/>
    </dgm:pt>
    <dgm:pt modelId="{440E9361-37D2-4157-AF38-7B49AD23708B}" type="pres">
      <dgm:prSet presAssocID="{09C152DA-7620-4852-8162-A77EC3609F3F}" presName="ConnectLine1" presStyleLbl="sibTrans1D1" presStyleIdx="2" presStyleCnt="3"/>
      <dgm:spPr>
        <a:noFill/>
        <a:ln w="12700" cap="rnd" cmpd="sng" algn="ctr">
          <a:solidFill>
            <a:schemeClr val="accent1">
              <a:shade val="90000"/>
              <a:hueOff val="186931"/>
              <a:satOff val="3848"/>
              <a:lumOff val="16461"/>
              <a:alphaOff val="0"/>
            </a:schemeClr>
          </a:solidFill>
          <a:prstDash val="dash"/>
        </a:ln>
        <a:effectLst/>
      </dgm:spPr>
    </dgm:pt>
    <dgm:pt modelId="{C45E7B63-1C71-483E-A3A8-705CE86D4D8E}" type="pres">
      <dgm:prSet presAssocID="{09C152DA-7620-4852-8162-A77EC3609F3F}" presName="ConnectLineEnd1" presStyleLbl="lnNode1" presStyleIdx="2" presStyleCnt="3"/>
      <dgm:spPr/>
    </dgm:pt>
    <dgm:pt modelId="{4174F691-D9D3-451C-9893-D177DC3AED58}" type="pres">
      <dgm:prSet presAssocID="{09C152DA-7620-4852-8162-A77EC3609F3F}"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8C5B110A-FBC3-4CBF-BED2-413E87D4DAD5}" srcId="{8DB5D7D5-6A1C-4ABC-8850-759A9D876047}" destId="{96262926-A67D-4E4E-9515-5EBC67F0B634}" srcOrd="0" destOrd="0" parTransId="{EC74E552-C501-4B0E-9400-E8B410F53D50}" sibTransId="{1DA7ACEB-F642-43C1-BCB5-F580B9B985B9}"/>
    <dgm:cxn modelId="{84C67813-55CE-4EBC-9032-03BD847DC17E}" type="presOf" srcId="{6A70FD8F-0050-42E3-8B3A-6ED7CFB9852E}" destId="{AB52B3CC-6563-466D-BFC3-9B6B5AFA0881}" srcOrd="0" destOrd="0" presId="urn:microsoft.com/office/officeart/2016/7/layout/RoundedRectangleTimeline"/>
    <dgm:cxn modelId="{22ECA226-C4EA-44F1-BCB5-77F78841DA6F}" type="presOf" srcId="{09C152DA-7620-4852-8162-A77EC3609F3F}" destId="{566B79CB-1A41-4F5C-BF91-58D94BF93913}" srcOrd="0" destOrd="0" presId="urn:microsoft.com/office/officeart/2016/7/layout/RoundedRectangleTimeline"/>
    <dgm:cxn modelId="{E2BBA750-A5E4-4F50-BE16-016934379F81}" type="presOf" srcId="{6C8937BE-93F8-4DED-8538-1C601DAEBA66}" destId="{B4723E2A-4FF1-452A-BD25-8EC364F15A6F}" srcOrd="0" destOrd="0" presId="urn:microsoft.com/office/officeart/2016/7/layout/RoundedRectangleTimeline"/>
    <dgm:cxn modelId="{F9B2D375-40BE-4E5D-AA88-61805FBFF819}" type="presOf" srcId="{8DB5D7D5-6A1C-4ABC-8850-759A9D876047}" destId="{954381E7-0584-46DD-8108-E9BF4F2B5005}" srcOrd="0" destOrd="0" presId="urn:microsoft.com/office/officeart/2016/7/layout/RoundedRectangleTimeline"/>
    <dgm:cxn modelId="{8EBF857E-7408-4941-91E4-293B0F59EEF7}" srcId="{6A70FD8F-0050-42E3-8B3A-6ED7CFB9852E}" destId="{C5146535-FD3D-4589-98A3-623B8DA4B8DB}" srcOrd="1" destOrd="0" parTransId="{20848F78-EC70-4162-96CE-CC68006930F0}" sibTransId="{7A3CCAF8-AC3A-401E-AEDD-44BBC1AA9C31}"/>
    <dgm:cxn modelId="{23ECAC8B-17A4-4883-AA0E-06D66B7E788A}" srcId="{6A70FD8F-0050-42E3-8B3A-6ED7CFB9852E}" destId="{09C152DA-7620-4852-8162-A77EC3609F3F}" srcOrd="2" destOrd="0" parTransId="{9F6D14C0-6C82-4CBD-8D6D-B0E117B6F2ED}" sibTransId="{0AE8D36D-0F0F-4206-AE39-0A2D73987B68}"/>
    <dgm:cxn modelId="{F9540599-A193-456C-A9A9-8962E3855B0B}" type="presOf" srcId="{96262926-A67D-4E4E-9515-5EBC67F0B634}" destId="{5A1B764B-0DC5-47CD-BDEA-9E67799496EC}" srcOrd="0" destOrd="0" presId="urn:microsoft.com/office/officeart/2016/7/layout/RoundedRectangleTimeline"/>
    <dgm:cxn modelId="{E13585A2-54F2-486A-B317-F4D6AF7E83B9}" type="presOf" srcId="{E80CA270-6C90-4E17-ACEA-46B56AD54DD1}" destId="{DF65791B-462E-4589-B98D-F60587330CA8}" srcOrd="0" destOrd="0" presId="urn:microsoft.com/office/officeart/2016/7/layout/RoundedRectangleTimeline"/>
    <dgm:cxn modelId="{FAA8D3DD-12E8-457D-9144-B037C5678347}" srcId="{09C152DA-7620-4852-8162-A77EC3609F3F}" destId="{6C8937BE-93F8-4DED-8538-1C601DAEBA66}" srcOrd="0" destOrd="0" parTransId="{77D169C6-D77F-456D-B18B-D7BE016AD87A}" sibTransId="{A97BE953-FA9D-4BA6-A92C-494DB1F3BA59}"/>
    <dgm:cxn modelId="{C5202EE1-10E9-4076-9D55-9E0CF8B152AF}" srcId="{6A70FD8F-0050-42E3-8B3A-6ED7CFB9852E}" destId="{8DB5D7D5-6A1C-4ABC-8850-759A9D876047}" srcOrd="0" destOrd="0" parTransId="{D8874F40-D7B0-41DE-BB6F-A6014FEAB2D7}" sibTransId="{BD6E0A2E-99C8-4F5A-971A-CD211D1099FF}"/>
    <dgm:cxn modelId="{2DC28DF8-5C1B-4F53-A4C1-D5B63FB54BAF}" srcId="{C5146535-FD3D-4589-98A3-623B8DA4B8DB}" destId="{E80CA270-6C90-4E17-ACEA-46B56AD54DD1}" srcOrd="0" destOrd="0" parTransId="{7EEC8067-96EF-4BE0-8BE3-BA59ED78A31F}" sibTransId="{1AFE46E5-6B07-4894-8ECB-21BD7E7B8AF1}"/>
    <dgm:cxn modelId="{76459B4A-BC95-4631-A3CC-1410E80D5DFD}" type="presParOf" srcId="{AB52B3CC-6563-466D-BFC3-9B6B5AFA0881}" destId="{815EDF7B-AC93-4A61-87AA-CAA5D85C31A8}" srcOrd="0" destOrd="0" presId="urn:microsoft.com/office/officeart/2016/7/layout/RoundedRectangleTimeline"/>
    <dgm:cxn modelId="{4238FA88-CE43-4680-BFB0-73DED5612698}" type="presParOf" srcId="{815EDF7B-AC93-4A61-87AA-CAA5D85C31A8}" destId="{954381E7-0584-46DD-8108-E9BF4F2B5005}" srcOrd="0" destOrd="0" presId="urn:microsoft.com/office/officeart/2016/7/layout/RoundedRectangleTimeline"/>
    <dgm:cxn modelId="{6497CE05-0893-4952-B18A-28D71D90B841}" type="presParOf" srcId="{815EDF7B-AC93-4A61-87AA-CAA5D85C31A8}" destId="{5A1B764B-0DC5-47CD-BDEA-9E67799496EC}" srcOrd="1" destOrd="0" presId="urn:microsoft.com/office/officeart/2016/7/layout/RoundedRectangleTimeline"/>
    <dgm:cxn modelId="{CB8BA570-C0D4-4400-BED8-C9BC961A6553}" type="presParOf" srcId="{815EDF7B-AC93-4A61-87AA-CAA5D85C31A8}" destId="{122B38A3-0442-4747-820C-1F37877E2B0E}" srcOrd="2" destOrd="0" presId="urn:microsoft.com/office/officeart/2016/7/layout/RoundedRectangleTimeline"/>
    <dgm:cxn modelId="{82FC1E36-99F3-4E1F-8BD1-229D77A82EB1}" type="presParOf" srcId="{815EDF7B-AC93-4A61-87AA-CAA5D85C31A8}" destId="{A73181F6-69BB-4A47-8277-4671A45AC8C8}" srcOrd="3" destOrd="0" presId="urn:microsoft.com/office/officeart/2016/7/layout/RoundedRectangleTimeline"/>
    <dgm:cxn modelId="{7EAD7967-836C-4AB6-AAA2-ED2EF3F29E78}" type="presParOf" srcId="{815EDF7B-AC93-4A61-87AA-CAA5D85C31A8}" destId="{6E76EADA-5F61-4A59-B2F8-FA10112079FC}" srcOrd="4" destOrd="0" presId="urn:microsoft.com/office/officeart/2016/7/layout/RoundedRectangleTimeline"/>
    <dgm:cxn modelId="{3783DE09-7B3D-423E-960C-ED9DB81E314E}" type="presParOf" srcId="{AB52B3CC-6563-466D-BFC3-9B6B5AFA0881}" destId="{A8189248-0785-43F1-844C-4DE92841F254}" srcOrd="1" destOrd="0" presId="urn:microsoft.com/office/officeart/2016/7/layout/RoundedRectangleTimeline"/>
    <dgm:cxn modelId="{38B07C9C-D21D-4E2B-A78B-C30877B2689A}" type="presParOf" srcId="{AB52B3CC-6563-466D-BFC3-9B6B5AFA0881}" destId="{218D9CD7-D48D-464C-9A1C-0F322EC540B3}" srcOrd="2"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3" destOrd="0" presId="urn:microsoft.com/office/officeart/2016/7/layout/RoundedRectangleTimeline"/>
    <dgm:cxn modelId="{1F4A4777-E935-453F-A5B9-015C6946FC6A}" type="presParOf" srcId="{AB52B3CC-6563-466D-BFC3-9B6B5AFA0881}" destId="{3E3E944D-A6EC-4962-9AC1-C585A4F97BDA}" srcOrd="4" destOrd="0" presId="urn:microsoft.com/office/officeart/2016/7/layout/RoundedRectangleTimeline"/>
    <dgm:cxn modelId="{94AC8B5D-A9B9-4EF3-AD1C-6024606B5BF8}" type="presParOf" srcId="{3E3E944D-A6EC-4962-9AC1-C585A4F97BDA}" destId="{566B79CB-1A41-4F5C-BF91-58D94BF93913}" srcOrd="0" destOrd="0" presId="urn:microsoft.com/office/officeart/2016/7/layout/RoundedRectangleTimeline"/>
    <dgm:cxn modelId="{A151554E-10B3-429A-9E0D-D40262ED6857}" type="presParOf" srcId="{3E3E944D-A6EC-4962-9AC1-C585A4F97BDA}" destId="{B4723E2A-4FF1-452A-BD25-8EC364F15A6F}" srcOrd="1" destOrd="0" presId="urn:microsoft.com/office/officeart/2016/7/layout/RoundedRectangleTimeline"/>
    <dgm:cxn modelId="{329635D9-081F-4DC9-88AA-E074B7400415}" type="presParOf" srcId="{3E3E944D-A6EC-4962-9AC1-C585A4F97BDA}" destId="{440E9361-37D2-4157-AF38-7B49AD23708B}" srcOrd="2" destOrd="0" presId="urn:microsoft.com/office/officeart/2016/7/layout/RoundedRectangleTimeline"/>
    <dgm:cxn modelId="{0F0D3AEA-9F0C-400E-A955-6CD1F474B6A4}" type="presParOf" srcId="{3E3E944D-A6EC-4962-9AC1-C585A4F97BDA}" destId="{C45E7B63-1C71-483E-A3A8-705CE86D4D8E}" srcOrd="3" destOrd="0" presId="urn:microsoft.com/office/officeart/2016/7/layout/RoundedRectangleTimeline"/>
    <dgm:cxn modelId="{91F0BE33-39D4-4457-A5CC-3F1682DB166D}" type="presParOf" srcId="{3E3E944D-A6EC-4962-9AC1-C585A4F97BDA}" destId="{4174F691-D9D3-451C-9893-D177DC3AED58}"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381E7-0584-46DD-8108-E9BF4F2B5005}">
      <dsp:nvSpPr>
        <dsp:cNvPr id="0" name=""/>
        <dsp:cNvSpPr/>
      </dsp:nvSpPr>
      <dsp:spPr>
        <a:xfrm rot="16200000">
          <a:off x="2328055" y="314278"/>
          <a:ext cx="363378" cy="3005230"/>
        </a:xfrm>
        <a:prstGeom prst="round2SameRect">
          <a:avLst/>
        </a:prstGeom>
        <a:solidFill>
          <a:schemeClr val="accent1">
            <a:shade val="80000"/>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September 2019</a:t>
          </a:r>
        </a:p>
      </dsp:txBody>
      <dsp:txXfrm rot="5400000">
        <a:off x="1024869" y="1652943"/>
        <a:ext cx="2987491" cy="327900"/>
      </dsp:txXfrm>
    </dsp:sp>
    <dsp:sp modelId="{5A1B764B-0DC5-47CD-BDEA-9E67799496EC}">
      <dsp:nvSpPr>
        <dsp:cNvPr id="0" name=""/>
        <dsp:cNvSpPr/>
      </dsp:nvSpPr>
      <dsp:spPr>
        <a:xfrm>
          <a:off x="5385" y="0"/>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dirty="0"/>
            <a:t>California is the first state to introduce legislation to provide pathways to endorsements for student-athletes</a:t>
          </a:r>
        </a:p>
      </dsp:txBody>
      <dsp:txXfrm>
        <a:off x="5385" y="0"/>
        <a:ext cx="5008717" cy="1271825"/>
      </dsp:txXfrm>
    </dsp:sp>
    <dsp:sp modelId="{122B38A3-0442-4747-820C-1F37877E2B0E}">
      <dsp:nvSpPr>
        <dsp:cNvPr id="0" name=""/>
        <dsp:cNvSpPr/>
      </dsp:nvSpPr>
      <dsp:spPr>
        <a:xfrm>
          <a:off x="2509744" y="1344501"/>
          <a:ext cx="0" cy="290702"/>
        </a:xfrm>
        <a:prstGeom prst="line">
          <a:avLst/>
        </a:prstGeom>
        <a:noFill/>
        <a:ln w="12700" cap="rnd" cmpd="sng" algn="ctr">
          <a:solidFill>
            <a:schemeClr val="accent1">
              <a:shade val="90000"/>
              <a:hueOff val="93466"/>
              <a:satOff val="1924"/>
              <a:lumOff val="8231"/>
              <a:alphaOff val="0"/>
            </a:schemeClr>
          </a:solidFill>
          <a:prstDash val="dash"/>
        </a:ln>
        <a:effectLst/>
      </dsp:spPr>
      <dsp:style>
        <a:lnRef idx="1">
          <a:scrgbClr r="0" g="0" b="0"/>
        </a:lnRef>
        <a:fillRef idx="0">
          <a:scrgbClr r="0" g="0" b="0"/>
        </a:fillRef>
        <a:effectRef idx="0">
          <a:scrgbClr r="0" g="0" b="0"/>
        </a:effectRef>
        <a:fontRef idx="minor"/>
      </dsp:style>
    </dsp:sp>
    <dsp:sp modelId="{A73181F6-69BB-4A47-8277-4671A45AC8C8}">
      <dsp:nvSpPr>
        <dsp:cNvPr id="0" name=""/>
        <dsp:cNvSpPr/>
      </dsp:nvSpPr>
      <dsp:spPr>
        <a:xfrm>
          <a:off x="2473406" y="1271825"/>
          <a:ext cx="72675" cy="72675"/>
        </a:xfrm>
        <a:prstGeom prst="ellipse">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4012359" y="1635204"/>
          <a:ext cx="3005230" cy="363378"/>
        </a:xfrm>
        <a:prstGeom prst="rect">
          <a:avLst/>
        </a:prstGeom>
        <a:solidFill>
          <a:schemeClr val="accent1">
            <a:shade val="80000"/>
            <a:hueOff val="223096"/>
            <a:satOff val="-4529"/>
            <a:lumOff val="15339"/>
            <a:alphaOff val="0"/>
          </a:schemeClr>
        </a:solidFill>
        <a:ln w="22225" cap="rnd" cmpd="sng" algn="ctr">
          <a:solidFill>
            <a:schemeClr val="accent1">
              <a:shade val="80000"/>
              <a:hueOff val="223096"/>
              <a:satOff val="-4529"/>
              <a:lumOff val="153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October 2019</a:t>
          </a:r>
        </a:p>
      </dsp:txBody>
      <dsp:txXfrm>
        <a:off x="4012359" y="1635204"/>
        <a:ext cx="3005230" cy="363378"/>
      </dsp:txXfrm>
    </dsp:sp>
    <dsp:sp modelId="{DF65791B-462E-4589-B98D-F60587330CA8}">
      <dsp:nvSpPr>
        <dsp:cNvPr id="0" name=""/>
        <dsp:cNvSpPr/>
      </dsp:nvSpPr>
      <dsp:spPr>
        <a:xfrm>
          <a:off x="3010616" y="2361961"/>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3820" rIns="0" bIns="0" numCol="1" spcCol="1270" anchor="t" anchorCtr="1">
          <a:noAutofit/>
        </a:bodyPr>
        <a:lstStyle/>
        <a:p>
          <a:pPr marL="0" lvl="0" indent="0" algn="ctr" defTabSz="488950">
            <a:lnSpc>
              <a:spcPct val="90000"/>
            </a:lnSpc>
            <a:spcBef>
              <a:spcPct val="0"/>
            </a:spcBef>
            <a:spcAft>
              <a:spcPct val="35000"/>
            </a:spcAft>
            <a:buNone/>
          </a:pPr>
          <a:r>
            <a:rPr lang="en-US" sz="1100" kern="1200" dirty="0"/>
            <a:t>NCAA Board agree to modernize their amateur rules to permit NIL</a:t>
          </a:r>
        </a:p>
      </dsp:txBody>
      <dsp:txXfrm>
        <a:off x="3010616" y="2361961"/>
        <a:ext cx="5008717" cy="1271825"/>
      </dsp:txXfrm>
    </dsp:sp>
    <dsp:sp modelId="{DBA410EB-5F61-4F46-92D9-C5B0AA59EE15}">
      <dsp:nvSpPr>
        <dsp:cNvPr id="0" name=""/>
        <dsp:cNvSpPr/>
      </dsp:nvSpPr>
      <dsp:spPr>
        <a:xfrm>
          <a:off x="5514975" y="1998582"/>
          <a:ext cx="0" cy="290702"/>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5478637" y="2289285"/>
          <a:ext cx="72675" cy="72675"/>
        </a:xfrm>
        <a:prstGeom prst="ellipse">
          <a:avLst/>
        </a:prstGeom>
        <a:solidFill>
          <a:schemeClr val="accent1">
            <a:shade val="80000"/>
            <a:hueOff val="223096"/>
            <a:satOff val="-4529"/>
            <a:lumOff val="15339"/>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B79CB-1A41-4F5C-BF91-58D94BF93913}">
      <dsp:nvSpPr>
        <dsp:cNvPr id="0" name=""/>
        <dsp:cNvSpPr/>
      </dsp:nvSpPr>
      <dsp:spPr>
        <a:xfrm rot="5400000">
          <a:off x="8338516" y="314278"/>
          <a:ext cx="363378" cy="3005230"/>
        </a:xfrm>
        <a:prstGeom prst="round2SameRect">
          <a:avLst/>
        </a:prstGeom>
        <a:solidFill>
          <a:schemeClr val="accent1">
            <a:shade val="80000"/>
            <a:hueOff val="446191"/>
            <a:satOff val="-9058"/>
            <a:lumOff val="30677"/>
            <a:alphaOff val="0"/>
          </a:schemeClr>
        </a:solidFill>
        <a:ln w="22225" cap="rnd" cmpd="sng" algn="ctr">
          <a:solidFill>
            <a:schemeClr val="accent1">
              <a:shade val="80000"/>
              <a:hueOff val="446191"/>
              <a:satOff val="-9058"/>
              <a:lumOff val="306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April 2020</a:t>
          </a:r>
        </a:p>
      </dsp:txBody>
      <dsp:txXfrm rot="-5400000">
        <a:off x="7017591" y="1652943"/>
        <a:ext cx="2987491" cy="327900"/>
      </dsp:txXfrm>
    </dsp:sp>
    <dsp:sp modelId="{B4723E2A-4FF1-452A-BD25-8EC364F15A6F}">
      <dsp:nvSpPr>
        <dsp:cNvPr id="0" name=""/>
        <dsp:cNvSpPr/>
      </dsp:nvSpPr>
      <dsp:spPr>
        <a:xfrm>
          <a:off x="6015846" y="0"/>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dirty="0"/>
            <a:t>NCAA crafts new legislation to go into effect in January of 2021</a:t>
          </a:r>
        </a:p>
      </dsp:txBody>
      <dsp:txXfrm>
        <a:off x="6015846" y="0"/>
        <a:ext cx="5008717" cy="1271825"/>
      </dsp:txXfrm>
    </dsp:sp>
    <dsp:sp modelId="{440E9361-37D2-4157-AF38-7B49AD23708B}">
      <dsp:nvSpPr>
        <dsp:cNvPr id="0" name=""/>
        <dsp:cNvSpPr/>
      </dsp:nvSpPr>
      <dsp:spPr>
        <a:xfrm>
          <a:off x="8520205" y="1344501"/>
          <a:ext cx="0" cy="290702"/>
        </a:xfrm>
        <a:prstGeom prst="line">
          <a:avLst/>
        </a:prstGeom>
        <a:noFill/>
        <a:ln w="12700" cap="rnd" cmpd="sng" algn="ctr">
          <a:solidFill>
            <a:schemeClr val="accent1">
              <a:shade val="90000"/>
              <a:hueOff val="186931"/>
              <a:satOff val="3848"/>
              <a:lumOff val="16461"/>
              <a:alphaOff val="0"/>
            </a:schemeClr>
          </a:solidFill>
          <a:prstDash val="dash"/>
        </a:ln>
        <a:effectLst/>
      </dsp:spPr>
      <dsp:style>
        <a:lnRef idx="1">
          <a:scrgbClr r="0" g="0" b="0"/>
        </a:lnRef>
        <a:fillRef idx="0">
          <a:scrgbClr r="0" g="0" b="0"/>
        </a:fillRef>
        <a:effectRef idx="0">
          <a:scrgbClr r="0" g="0" b="0"/>
        </a:effectRef>
        <a:fontRef idx="minor"/>
      </dsp:style>
    </dsp:sp>
    <dsp:sp modelId="{C45E7B63-1C71-483E-A3A8-705CE86D4D8E}">
      <dsp:nvSpPr>
        <dsp:cNvPr id="0" name=""/>
        <dsp:cNvSpPr/>
      </dsp:nvSpPr>
      <dsp:spPr>
        <a:xfrm>
          <a:off x="8483867" y="1271825"/>
          <a:ext cx="72675" cy="72675"/>
        </a:xfrm>
        <a:prstGeom prst="ellipse">
          <a:avLst/>
        </a:prstGeom>
        <a:solidFill>
          <a:schemeClr val="accent1">
            <a:shade val="80000"/>
            <a:hueOff val="446191"/>
            <a:satOff val="-9058"/>
            <a:lumOff val="3067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381E7-0584-46DD-8108-E9BF4F2B5005}">
      <dsp:nvSpPr>
        <dsp:cNvPr id="0" name=""/>
        <dsp:cNvSpPr/>
      </dsp:nvSpPr>
      <dsp:spPr>
        <a:xfrm rot="16200000">
          <a:off x="2328055" y="314278"/>
          <a:ext cx="363378" cy="3005230"/>
        </a:xfrm>
        <a:prstGeom prst="round2SameRect">
          <a:avLst/>
        </a:prstGeom>
        <a:solidFill>
          <a:schemeClr val="accent1">
            <a:shade val="80000"/>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June 2020</a:t>
          </a:r>
        </a:p>
      </dsp:txBody>
      <dsp:txXfrm rot="5400000">
        <a:off x="1024869" y="1652943"/>
        <a:ext cx="2987491" cy="327900"/>
      </dsp:txXfrm>
    </dsp:sp>
    <dsp:sp modelId="{5A1B764B-0DC5-47CD-BDEA-9E67799496EC}">
      <dsp:nvSpPr>
        <dsp:cNvPr id="0" name=""/>
        <dsp:cNvSpPr/>
      </dsp:nvSpPr>
      <dsp:spPr>
        <a:xfrm>
          <a:off x="5385" y="0"/>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dirty="0"/>
            <a:t>Florida passes state laws for NIL to begin July of 2021 – creates urgency amongst states to address the issue</a:t>
          </a:r>
        </a:p>
      </dsp:txBody>
      <dsp:txXfrm>
        <a:off x="5385" y="0"/>
        <a:ext cx="5008717" cy="1271825"/>
      </dsp:txXfrm>
    </dsp:sp>
    <dsp:sp modelId="{122B38A3-0442-4747-820C-1F37877E2B0E}">
      <dsp:nvSpPr>
        <dsp:cNvPr id="0" name=""/>
        <dsp:cNvSpPr/>
      </dsp:nvSpPr>
      <dsp:spPr>
        <a:xfrm>
          <a:off x="2509744" y="1344501"/>
          <a:ext cx="0" cy="290702"/>
        </a:xfrm>
        <a:prstGeom prst="line">
          <a:avLst/>
        </a:prstGeom>
        <a:noFill/>
        <a:ln w="12700" cap="rnd" cmpd="sng" algn="ctr">
          <a:solidFill>
            <a:schemeClr val="accent1">
              <a:shade val="90000"/>
              <a:hueOff val="93466"/>
              <a:satOff val="1924"/>
              <a:lumOff val="8231"/>
              <a:alphaOff val="0"/>
            </a:schemeClr>
          </a:solidFill>
          <a:prstDash val="dash"/>
        </a:ln>
        <a:effectLst/>
      </dsp:spPr>
      <dsp:style>
        <a:lnRef idx="1">
          <a:scrgbClr r="0" g="0" b="0"/>
        </a:lnRef>
        <a:fillRef idx="0">
          <a:scrgbClr r="0" g="0" b="0"/>
        </a:fillRef>
        <a:effectRef idx="0">
          <a:scrgbClr r="0" g="0" b="0"/>
        </a:effectRef>
        <a:fontRef idx="minor"/>
      </dsp:style>
    </dsp:sp>
    <dsp:sp modelId="{A73181F6-69BB-4A47-8277-4671A45AC8C8}">
      <dsp:nvSpPr>
        <dsp:cNvPr id="0" name=""/>
        <dsp:cNvSpPr/>
      </dsp:nvSpPr>
      <dsp:spPr>
        <a:xfrm>
          <a:off x="2473406" y="1271825"/>
          <a:ext cx="72675" cy="72675"/>
        </a:xfrm>
        <a:prstGeom prst="ellipse">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4012359" y="1635204"/>
          <a:ext cx="3005230" cy="363378"/>
        </a:xfrm>
        <a:prstGeom prst="rect">
          <a:avLst/>
        </a:prstGeom>
        <a:solidFill>
          <a:schemeClr val="accent1">
            <a:shade val="80000"/>
            <a:hueOff val="223096"/>
            <a:satOff val="-4529"/>
            <a:lumOff val="15339"/>
            <a:alphaOff val="0"/>
          </a:schemeClr>
        </a:solidFill>
        <a:ln w="22225" cap="rnd" cmpd="sng" algn="ctr">
          <a:solidFill>
            <a:schemeClr val="accent1">
              <a:shade val="80000"/>
              <a:hueOff val="223096"/>
              <a:satOff val="-4529"/>
              <a:lumOff val="153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July 2020</a:t>
          </a:r>
        </a:p>
      </dsp:txBody>
      <dsp:txXfrm>
        <a:off x="4012359" y="1635204"/>
        <a:ext cx="3005230" cy="363378"/>
      </dsp:txXfrm>
    </dsp:sp>
    <dsp:sp modelId="{DF65791B-462E-4589-B98D-F60587330CA8}">
      <dsp:nvSpPr>
        <dsp:cNvPr id="0" name=""/>
        <dsp:cNvSpPr/>
      </dsp:nvSpPr>
      <dsp:spPr>
        <a:xfrm>
          <a:off x="3010616" y="2361961"/>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3820" rIns="0" bIns="0" numCol="1" spcCol="1270" anchor="t" anchorCtr="1">
          <a:noAutofit/>
        </a:bodyPr>
        <a:lstStyle/>
        <a:p>
          <a:pPr marL="0" lvl="0" indent="0" algn="ctr" defTabSz="488950">
            <a:lnSpc>
              <a:spcPct val="90000"/>
            </a:lnSpc>
            <a:spcBef>
              <a:spcPct val="0"/>
            </a:spcBef>
            <a:spcAft>
              <a:spcPct val="35000"/>
            </a:spcAft>
            <a:buNone/>
          </a:pPr>
          <a:r>
            <a:rPr lang="en-US" sz="1100" kern="1200" dirty="0"/>
            <a:t>NCAA President implores help from Congress; meanwhile some student-athletes threaten boycott and formation of players’ associations</a:t>
          </a:r>
        </a:p>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All governing bodies are asked to provide feedback on NIL rules</a:t>
          </a:r>
        </a:p>
      </dsp:txBody>
      <dsp:txXfrm>
        <a:off x="3010616" y="2361961"/>
        <a:ext cx="5008717" cy="1271825"/>
      </dsp:txXfrm>
    </dsp:sp>
    <dsp:sp modelId="{DBA410EB-5F61-4F46-92D9-C5B0AA59EE15}">
      <dsp:nvSpPr>
        <dsp:cNvPr id="0" name=""/>
        <dsp:cNvSpPr/>
      </dsp:nvSpPr>
      <dsp:spPr>
        <a:xfrm>
          <a:off x="5514975" y="1998582"/>
          <a:ext cx="0" cy="290702"/>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5478637" y="2289285"/>
          <a:ext cx="72675" cy="72675"/>
        </a:xfrm>
        <a:prstGeom prst="ellipse">
          <a:avLst/>
        </a:prstGeom>
        <a:solidFill>
          <a:schemeClr val="accent1">
            <a:shade val="80000"/>
            <a:hueOff val="223096"/>
            <a:satOff val="-4529"/>
            <a:lumOff val="15339"/>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B79CB-1A41-4F5C-BF91-58D94BF93913}">
      <dsp:nvSpPr>
        <dsp:cNvPr id="0" name=""/>
        <dsp:cNvSpPr/>
      </dsp:nvSpPr>
      <dsp:spPr>
        <a:xfrm rot="5400000">
          <a:off x="8338516" y="314278"/>
          <a:ext cx="363378" cy="3005230"/>
        </a:xfrm>
        <a:prstGeom prst="round2SameRect">
          <a:avLst/>
        </a:prstGeom>
        <a:solidFill>
          <a:schemeClr val="accent1">
            <a:shade val="80000"/>
            <a:hueOff val="446191"/>
            <a:satOff val="-9058"/>
            <a:lumOff val="30677"/>
            <a:alphaOff val="0"/>
          </a:schemeClr>
        </a:solidFill>
        <a:ln w="22225" cap="rnd" cmpd="sng" algn="ctr">
          <a:solidFill>
            <a:schemeClr val="accent1">
              <a:shade val="80000"/>
              <a:hueOff val="446191"/>
              <a:satOff val="-9058"/>
              <a:lumOff val="306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September 2020</a:t>
          </a:r>
        </a:p>
      </dsp:txBody>
      <dsp:txXfrm rot="-5400000">
        <a:off x="7017591" y="1652943"/>
        <a:ext cx="2987491" cy="327900"/>
      </dsp:txXfrm>
    </dsp:sp>
    <dsp:sp modelId="{B4723E2A-4FF1-452A-BD25-8EC364F15A6F}">
      <dsp:nvSpPr>
        <dsp:cNvPr id="0" name=""/>
        <dsp:cNvSpPr/>
      </dsp:nvSpPr>
      <dsp:spPr>
        <a:xfrm>
          <a:off x="6015846" y="0"/>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dirty="0"/>
            <a:t>Congressional representatives introduce a federal bill that would allow NIL deals</a:t>
          </a:r>
        </a:p>
      </dsp:txBody>
      <dsp:txXfrm>
        <a:off x="6015846" y="0"/>
        <a:ext cx="5008717" cy="1271825"/>
      </dsp:txXfrm>
    </dsp:sp>
    <dsp:sp modelId="{440E9361-37D2-4157-AF38-7B49AD23708B}">
      <dsp:nvSpPr>
        <dsp:cNvPr id="0" name=""/>
        <dsp:cNvSpPr/>
      </dsp:nvSpPr>
      <dsp:spPr>
        <a:xfrm>
          <a:off x="8520205" y="1344501"/>
          <a:ext cx="0" cy="290702"/>
        </a:xfrm>
        <a:prstGeom prst="line">
          <a:avLst/>
        </a:prstGeom>
        <a:noFill/>
        <a:ln w="12700" cap="rnd" cmpd="sng" algn="ctr">
          <a:solidFill>
            <a:schemeClr val="accent1">
              <a:shade val="90000"/>
              <a:hueOff val="186931"/>
              <a:satOff val="3848"/>
              <a:lumOff val="16461"/>
              <a:alphaOff val="0"/>
            </a:schemeClr>
          </a:solidFill>
          <a:prstDash val="dash"/>
        </a:ln>
        <a:effectLst/>
      </dsp:spPr>
      <dsp:style>
        <a:lnRef idx="1">
          <a:scrgbClr r="0" g="0" b="0"/>
        </a:lnRef>
        <a:fillRef idx="0">
          <a:scrgbClr r="0" g="0" b="0"/>
        </a:fillRef>
        <a:effectRef idx="0">
          <a:scrgbClr r="0" g="0" b="0"/>
        </a:effectRef>
        <a:fontRef idx="minor"/>
      </dsp:style>
    </dsp:sp>
    <dsp:sp modelId="{C45E7B63-1C71-483E-A3A8-705CE86D4D8E}">
      <dsp:nvSpPr>
        <dsp:cNvPr id="0" name=""/>
        <dsp:cNvSpPr/>
      </dsp:nvSpPr>
      <dsp:spPr>
        <a:xfrm>
          <a:off x="8483867" y="1271825"/>
          <a:ext cx="72675" cy="72675"/>
        </a:xfrm>
        <a:prstGeom prst="ellipse">
          <a:avLst/>
        </a:prstGeom>
        <a:solidFill>
          <a:schemeClr val="accent1">
            <a:shade val="80000"/>
            <a:hueOff val="446191"/>
            <a:satOff val="-9058"/>
            <a:lumOff val="3067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381E7-0584-46DD-8108-E9BF4F2B5005}">
      <dsp:nvSpPr>
        <dsp:cNvPr id="0" name=""/>
        <dsp:cNvSpPr/>
      </dsp:nvSpPr>
      <dsp:spPr>
        <a:xfrm rot="16200000">
          <a:off x="2328055" y="314278"/>
          <a:ext cx="363378" cy="3005230"/>
        </a:xfrm>
        <a:prstGeom prst="round2SameRect">
          <a:avLst/>
        </a:prstGeom>
        <a:solidFill>
          <a:schemeClr val="accent1">
            <a:shade val="80000"/>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December 2020</a:t>
          </a:r>
        </a:p>
      </dsp:txBody>
      <dsp:txXfrm rot="5400000">
        <a:off x="1024869" y="1652943"/>
        <a:ext cx="2987491" cy="327900"/>
      </dsp:txXfrm>
    </dsp:sp>
    <dsp:sp modelId="{5A1B764B-0DC5-47CD-BDEA-9E67799496EC}">
      <dsp:nvSpPr>
        <dsp:cNvPr id="0" name=""/>
        <dsp:cNvSpPr/>
      </dsp:nvSpPr>
      <dsp:spPr>
        <a:xfrm>
          <a:off x="5385" y="0"/>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dirty="0"/>
            <a:t>New legislation introduced that would allow for some NIL deals and create an anti-trust exemption to protect NCAA</a:t>
          </a:r>
        </a:p>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Supreme Court reviews federal judge ruling in anti-trust lawsuit</a:t>
          </a:r>
        </a:p>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Again – new legislation introduced that impacts NCAA control on amateurism</a:t>
          </a:r>
        </a:p>
      </dsp:txBody>
      <dsp:txXfrm>
        <a:off x="5385" y="0"/>
        <a:ext cx="5008717" cy="1271825"/>
      </dsp:txXfrm>
    </dsp:sp>
    <dsp:sp modelId="{122B38A3-0442-4747-820C-1F37877E2B0E}">
      <dsp:nvSpPr>
        <dsp:cNvPr id="0" name=""/>
        <dsp:cNvSpPr/>
      </dsp:nvSpPr>
      <dsp:spPr>
        <a:xfrm>
          <a:off x="2509744" y="1344501"/>
          <a:ext cx="0" cy="290702"/>
        </a:xfrm>
        <a:prstGeom prst="line">
          <a:avLst/>
        </a:prstGeom>
        <a:noFill/>
        <a:ln w="12700" cap="rnd" cmpd="sng" algn="ctr">
          <a:solidFill>
            <a:schemeClr val="accent1">
              <a:shade val="90000"/>
              <a:hueOff val="93466"/>
              <a:satOff val="1924"/>
              <a:lumOff val="8231"/>
              <a:alphaOff val="0"/>
            </a:schemeClr>
          </a:solidFill>
          <a:prstDash val="dash"/>
        </a:ln>
        <a:effectLst/>
      </dsp:spPr>
      <dsp:style>
        <a:lnRef idx="1">
          <a:scrgbClr r="0" g="0" b="0"/>
        </a:lnRef>
        <a:fillRef idx="0">
          <a:scrgbClr r="0" g="0" b="0"/>
        </a:fillRef>
        <a:effectRef idx="0">
          <a:scrgbClr r="0" g="0" b="0"/>
        </a:effectRef>
        <a:fontRef idx="minor"/>
      </dsp:style>
    </dsp:sp>
    <dsp:sp modelId="{A73181F6-69BB-4A47-8277-4671A45AC8C8}">
      <dsp:nvSpPr>
        <dsp:cNvPr id="0" name=""/>
        <dsp:cNvSpPr/>
      </dsp:nvSpPr>
      <dsp:spPr>
        <a:xfrm>
          <a:off x="2473406" y="1271825"/>
          <a:ext cx="72675" cy="72675"/>
        </a:xfrm>
        <a:prstGeom prst="ellipse">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4012359" y="1635204"/>
          <a:ext cx="3005230" cy="363378"/>
        </a:xfrm>
        <a:prstGeom prst="rect">
          <a:avLst/>
        </a:prstGeom>
        <a:solidFill>
          <a:schemeClr val="accent1">
            <a:shade val="80000"/>
            <a:hueOff val="223096"/>
            <a:satOff val="-4529"/>
            <a:lumOff val="15339"/>
            <a:alphaOff val="0"/>
          </a:schemeClr>
        </a:solidFill>
        <a:ln w="22225" cap="rnd" cmpd="sng" algn="ctr">
          <a:solidFill>
            <a:schemeClr val="accent1">
              <a:shade val="80000"/>
              <a:hueOff val="223096"/>
              <a:satOff val="-4529"/>
              <a:lumOff val="153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Jan/Feb 2021</a:t>
          </a:r>
        </a:p>
      </dsp:txBody>
      <dsp:txXfrm>
        <a:off x="4012359" y="1635204"/>
        <a:ext cx="3005230" cy="363378"/>
      </dsp:txXfrm>
    </dsp:sp>
    <dsp:sp modelId="{DF65791B-462E-4589-B98D-F60587330CA8}">
      <dsp:nvSpPr>
        <dsp:cNvPr id="0" name=""/>
        <dsp:cNvSpPr/>
      </dsp:nvSpPr>
      <dsp:spPr>
        <a:xfrm>
          <a:off x="3010616" y="2361961"/>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3820" rIns="0" bIns="0" numCol="1" spcCol="1270" anchor="t" anchorCtr="1">
          <a:noAutofit/>
        </a:bodyPr>
        <a:lstStyle/>
        <a:p>
          <a:pPr marL="0" lvl="0" indent="0" algn="ctr" defTabSz="488950">
            <a:lnSpc>
              <a:spcPct val="90000"/>
            </a:lnSpc>
            <a:spcBef>
              <a:spcPct val="0"/>
            </a:spcBef>
            <a:spcAft>
              <a:spcPct val="35000"/>
            </a:spcAft>
            <a:buNone/>
          </a:pPr>
          <a:r>
            <a:rPr lang="en-US" sz="1100" kern="1200" dirty="0"/>
            <a:t>NCAA puts delay on NIL vote</a:t>
          </a:r>
        </a:p>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Meanwhile, a new bill is introduced that would provide for unrestricted market for college athlete endorsement deals</a:t>
          </a:r>
        </a:p>
      </dsp:txBody>
      <dsp:txXfrm>
        <a:off x="3010616" y="2361961"/>
        <a:ext cx="5008717" cy="1271825"/>
      </dsp:txXfrm>
    </dsp:sp>
    <dsp:sp modelId="{DBA410EB-5F61-4F46-92D9-C5B0AA59EE15}">
      <dsp:nvSpPr>
        <dsp:cNvPr id="0" name=""/>
        <dsp:cNvSpPr/>
      </dsp:nvSpPr>
      <dsp:spPr>
        <a:xfrm>
          <a:off x="5514975" y="1998582"/>
          <a:ext cx="0" cy="290702"/>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5478637" y="2289285"/>
          <a:ext cx="72675" cy="72675"/>
        </a:xfrm>
        <a:prstGeom prst="ellipse">
          <a:avLst/>
        </a:prstGeom>
        <a:solidFill>
          <a:schemeClr val="accent1">
            <a:shade val="80000"/>
            <a:hueOff val="223096"/>
            <a:satOff val="-4529"/>
            <a:lumOff val="15339"/>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B79CB-1A41-4F5C-BF91-58D94BF93913}">
      <dsp:nvSpPr>
        <dsp:cNvPr id="0" name=""/>
        <dsp:cNvSpPr/>
      </dsp:nvSpPr>
      <dsp:spPr>
        <a:xfrm rot="5400000">
          <a:off x="8338516" y="314278"/>
          <a:ext cx="363378" cy="3005230"/>
        </a:xfrm>
        <a:prstGeom prst="round2SameRect">
          <a:avLst/>
        </a:prstGeom>
        <a:solidFill>
          <a:schemeClr val="accent1">
            <a:shade val="80000"/>
            <a:hueOff val="446191"/>
            <a:satOff val="-9058"/>
            <a:lumOff val="30677"/>
            <a:alphaOff val="0"/>
          </a:schemeClr>
        </a:solidFill>
        <a:ln w="22225" cap="rnd" cmpd="sng" algn="ctr">
          <a:solidFill>
            <a:schemeClr val="accent1">
              <a:shade val="80000"/>
              <a:hueOff val="446191"/>
              <a:satOff val="-9058"/>
              <a:lumOff val="306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June 2021</a:t>
          </a:r>
        </a:p>
      </dsp:txBody>
      <dsp:txXfrm rot="-5400000">
        <a:off x="7017591" y="1652943"/>
        <a:ext cx="2987491" cy="327900"/>
      </dsp:txXfrm>
    </dsp:sp>
    <dsp:sp modelId="{B4723E2A-4FF1-452A-BD25-8EC364F15A6F}">
      <dsp:nvSpPr>
        <dsp:cNvPr id="0" name=""/>
        <dsp:cNvSpPr/>
      </dsp:nvSpPr>
      <dsp:spPr>
        <a:xfrm>
          <a:off x="6015846" y="0"/>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dirty="0"/>
            <a:t>Conference commissioners in NCAA proposed new plan that would allow individual schools to be responsible for creating their own NIL policies</a:t>
          </a:r>
        </a:p>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No federal law imminent</a:t>
          </a:r>
        </a:p>
      </dsp:txBody>
      <dsp:txXfrm>
        <a:off x="6015846" y="0"/>
        <a:ext cx="5008717" cy="1271825"/>
      </dsp:txXfrm>
    </dsp:sp>
    <dsp:sp modelId="{440E9361-37D2-4157-AF38-7B49AD23708B}">
      <dsp:nvSpPr>
        <dsp:cNvPr id="0" name=""/>
        <dsp:cNvSpPr/>
      </dsp:nvSpPr>
      <dsp:spPr>
        <a:xfrm>
          <a:off x="8520205" y="1344501"/>
          <a:ext cx="0" cy="290702"/>
        </a:xfrm>
        <a:prstGeom prst="line">
          <a:avLst/>
        </a:prstGeom>
        <a:noFill/>
        <a:ln w="12700" cap="rnd" cmpd="sng" algn="ctr">
          <a:solidFill>
            <a:schemeClr val="accent1">
              <a:shade val="90000"/>
              <a:hueOff val="186931"/>
              <a:satOff val="3848"/>
              <a:lumOff val="16461"/>
              <a:alphaOff val="0"/>
            </a:schemeClr>
          </a:solidFill>
          <a:prstDash val="dash"/>
        </a:ln>
        <a:effectLst/>
      </dsp:spPr>
      <dsp:style>
        <a:lnRef idx="1">
          <a:scrgbClr r="0" g="0" b="0"/>
        </a:lnRef>
        <a:fillRef idx="0">
          <a:scrgbClr r="0" g="0" b="0"/>
        </a:fillRef>
        <a:effectRef idx="0">
          <a:scrgbClr r="0" g="0" b="0"/>
        </a:effectRef>
        <a:fontRef idx="minor"/>
      </dsp:style>
    </dsp:sp>
    <dsp:sp modelId="{C45E7B63-1C71-483E-A3A8-705CE86D4D8E}">
      <dsp:nvSpPr>
        <dsp:cNvPr id="0" name=""/>
        <dsp:cNvSpPr/>
      </dsp:nvSpPr>
      <dsp:spPr>
        <a:xfrm>
          <a:off x="8483867" y="1271825"/>
          <a:ext cx="72675" cy="72675"/>
        </a:xfrm>
        <a:prstGeom prst="ellipse">
          <a:avLst/>
        </a:prstGeom>
        <a:solidFill>
          <a:schemeClr val="accent1">
            <a:shade val="80000"/>
            <a:hueOff val="446191"/>
            <a:satOff val="-9058"/>
            <a:lumOff val="3067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381E7-0584-46DD-8108-E9BF4F2B5005}">
      <dsp:nvSpPr>
        <dsp:cNvPr id="0" name=""/>
        <dsp:cNvSpPr/>
      </dsp:nvSpPr>
      <dsp:spPr>
        <a:xfrm rot="16200000">
          <a:off x="2328055" y="314278"/>
          <a:ext cx="363378" cy="3005230"/>
        </a:xfrm>
        <a:prstGeom prst="round2SameRect">
          <a:avLst/>
        </a:prstGeom>
        <a:solidFill>
          <a:schemeClr val="accent1">
            <a:shade val="80000"/>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June 2021</a:t>
          </a:r>
        </a:p>
      </dsp:txBody>
      <dsp:txXfrm rot="5400000">
        <a:off x="1024869" y="1652943"/>
        <a:ext cx="2987491" cy="327900"/>
      </dsp:txXfrm>
    </dsp:sp>
    <dsp:sp modelId="{5A1B764B-0DC5-47CD-BDEA-9E67799496EC}">
      <dsp:nvSpPr>
        <dsp:cNvPr id="0" name=""/>
        <dsp:cNvSpPr/>
      </dsp:nvSpPr>
      <dsp:spPr>
        <a:xfrm>
          <a:off x="5385" y="0"/>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dirty="0"/>
            <a:t>Supreme Court rules against NCAA anti-trust appeal</a:t>
          </a:r>
        </a:p>
      </dsp:txBody>
      <dsp:txXfrm>
        <a:off x="5385" y="0"/>
        <a:ext cx="5008717" cy="1271825"/>
      </dsp:txXfrm>
    </dsp:sp>
    <dsp:sp modelId="{122B38A3-0442-4747-820C-1F37877E2B0E}">
      <dsp:nvSpPr>
        <dsp:cNvPr id="0" name=""/>
        <dsp:cNvSpPr/>
      </dsp:nvSpPr>
      <dsp:spPr>
        <a:xfrm>
          <a:off x="2509744" y="1344501"/>
          <a:ext cx="0" cy="290702"/>
        </a:xfrm>
        <a:prstGeom prst="line">
          <a:avLst/>
        </a:prstGeom>
        <a:noFill/>
        <a:ln w="12700" cap="rnd" cmpd="sng" algn="ctr">
          <a:solidFill>
            <a:schemeClr val="accent1">
              <a:shade val="90000"/>
              <a:hueOff val="93466"/>
              <a:satOff val="1924"/>
              <a:lumOff val="8231"/>
              <a:alphaOff val="0"/>
            </a:schemeClr>
          </a:solidFill>
          <a:prstDash val="dash"/>
        </a:ln>
        <a:effectLst/>
      </dsp:spPr>
      <dsp:style>
        <a:lnRef idx="1">
          <a:scrgbClr r="0" g="0" b="0"/>
        </a:lnRef>
        <a:fillRef idx="0">
          <a:scrgbClr r="0" g="0" b="0"/>
        </a:fillRef>
        <a:effectRef idx="0">
          <a:scrgbClr r="0" g="0" b="0"/>
        </a:effectRef>
        <a:fontRef idx="minor"/>
      </dsp:style>
    </dsp:sp>
    <dsp:sp modelId="{A73181F6-69BB-4A47-8277-4671A45AC8C8}">
      <dsp:nvSpPr>
        <dsp:cNvPr id="0" name=""/>
        <dsp:cNvSpPr/>
      </dsp:nvSpPr>
      <dsp:spPr>
        <a:xfrm>
          <a:off x="2473406" y="1271825"/>
          <a:ext cx="72675" cy="72675"/>
        </a:xfrm>
        <a:prstGeom prst="ellipse">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4012359" y="1635204"/>
          <a:ext cx="3005230" cy="363378"/>
        </a:xfrm>
        <a:prstGeom prst="rect">
          <a:avLst/>
        </a:prstGeom>
        <a:solidFill>
          <a:schemeClr val="accent1">
            <a:shade val="80000"/>
            <a:hueOff val="223096"/>
            <a:satOff val="-4529"/>
            <a:lumOff val="15339"/>
            <a:alphaOff val="0"/>
          </a:schemeClr>
        </a:solidFill>
        <a:ln w="22225" cap="rnd" cmpd="sng" algn="ctr">
          <a:solidFill>
            <a:schemeClr val="accent1">
              <a:shade val="80000"/>
              <a:hueOff val="223096"/>
              <a:satOff val="-4529"/>
              <a:lumOff val="153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June 2021</a:t>
          </a:r>
        </a:p>
      </dsp:txBody>
      <dsp:txXfrm>
        <a:off x="4012359" y="1635204"/>
        <a:ext cx="3005230" cy="363378"/>
      </dsp:txXfrm>
    </dsp:sp>
    <dsp:sp modelId="{DF65791B-462E-4589-B98D-F60587330CA8}">
      <dsp:nvSpPr>
        <dsp:cNvPr id="0" name=""/>
        <dsp:cNvSpPr/>
      </dsp:nvSpPr>
      <dsp:spPr>
        <a:xfrm>
          <a:off x="3010616" y="2361961"/>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3820" rIns="0" bIns="0" numCol="1" spcCol="1270" anchor="t" anchorCtr="1">
          <a:noAutofit/>
        </a:bodyPr>
        <a:lstStyle/>
        <a:p>
          <a:pPr marL="0" lvl="0" indent="0" algn="ctr" defTabSz="488950">
            <a:lnSpc>
              <a:spcPct val="90000"/>
            </a:lnSpc>
            <a:spcBef>
              <a:spcPct val="0"/>
            </a:spcBef>
            <a:spcAft>
              <a:spcPct val="35000"/>
            </a:spcAft>
            <a:buNone/>
          </a:pPr>
          <a:r>
            <a:rPr lang="en-US" sz="1100" kern="1200" dirty="0"/>
            <a:t>NCAA Board of Directors adopt a temporary rule change to allow for institutional policies on NIL activity</a:t>
          </a:r>
        </a:p>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NAIA opens doors on NIL rules</a:t>
          </a:r>
        </a:p>
      </dsp:txBody>
      <dsp:txXfrm>
        <a:off x="3010616" y="2361961"/>
        <a:ext cx="5008717" cy="1271825"/>
      </dsp:txXfrm>
    </dsp:sp>
    <dsp:sp modelId="{DBA410EB-5F61-4F46-92D9-C5B0AA59EE15}">
      <dsp:nvSpPr>
        <dsp:cNvPr id="0" name=""/>
        <dsp:cNvSpPr/>
      </dsp:nvSpPr>
      <dsp:spPr>
        <a:xfrm>
          <a:off x="5514975" y="1998582"/>
          <a:ext cx="0" cy="290702"/>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5478637" y="2289285"/>
          <a:ext cx="72675" cy="72675"/>
        </a:xfrm>
        <a:prstGeom prst="ellipse">
          <a:avLst/>
        </a:prstGeom>
        <a:solidFill>
          <a:schemeClr val="accent1">
            <a:shade val="80000"/>
            <a:hueOff val="223096"/>
            <a:satOff val="-4529"/>
            <a:lumOff val="15339"/>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B79CB-1A41-4F5C-BF91-58D94BF93913}">
      <dsp:nvSpPr>
        <dsp:cNvPr id="0" name=""/>
        <dsp:cNvSpPr/>
      </dsp:nvSpPr>
      <dsp:spPr>
        <a:xfrm rot="5400000">
          <a:off x="8338516" y="314278"/>
          <a:ext cx="363378" cy="3005230"/>
        </a:xfrm>
        <a:prstGeom prst="round2SameRect">
          <a:avLst/>
        </a:prstGeom>
        <a:solidFill>
          <a:schemeClr val="accent1">
            <a:shade val="80000"/>
            <a:hueOff val="446191"/>
            <a:satOff val="-9058"/>
            <a:lumOff val="30677"/>
            <a:alphaOff val="0"/>
          </a:schemeClr>
        </a:solidFill>
        <a:ln w="22225" cap="rnd" cmpd="sng" algn="ctr">
          <a:solidFill>
            <a:schemeClr val="accent1">
              <a:shade val="80000"/>
              <a:hueOff val="446191"/>
              <a:satOff val="-9058"/>
              <a:lumOff val="306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July 2021</a:t>
          </a:r>
        </a:p>
      </dsp:txBody>
      <dsp:txXfrm rot="-5400000">
        <a:off x="7017591" y="1652943"/>
        <a:ext cx="2987491" cy="327900"/>
      </dsp:txXfrm>
    </dsp:sp>
    <dsp:sp modelId="{B4723E2A-4FF1-452A-BD25-8EC364F15A6F}">
      <dsp:nvSpPr>
        <dsp:cNvPr id="0" name=""/>
        <dsp:cNvSpPr/>
      </dsp:nvSpPr>
      <dsp:spPr>
        <a:xfrm>
          <a:off x="6015846" y="0"/>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dirty="0"/>
            <a:t>July 1 – NCAA new rules and state laws went into effect, permitting NIL activity</a:t>
          </a:r>
        </a:p>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Later in the summer – USCAA loosens restrictions on NIL activity</a:t>
          </a:r>
        </a:p>
      </dsp:txBody>
      <dsp:txXfrm>
        <a:off x="6015846" y="0"/>
        <a:ext cx="5008717" cy="1271825"/>
      </dsp:txXfrm>
    </dsp:sp>
    <dsp:sp modelId="{440E9361-37D2-4157-AF38-7B49AD23708B}">
      <dsp:nvSpPr>
        <dsp:cNvPr id="0" name=""/>
        <dsp:cNvSpPr/>
      </dsp:nvSpPr>
      <dsp:spPr>
        <a:xfrm>
          <a:off x="8520205" y="1344501"/>
          <a:ext cx="0" cy="290702"/>
        </a:xfrm>
        <a:prstGeom prst="line">
          <a:avLst/>
        </a:prstGeom>
        <a:noFill/>
        <a:ln w="12700" cap="rnd" cmpd="sng" algn="ctr">
          <a:solidFill>
            <a:schemeClr val="accent1">
              <a:shade val="90000"/>
              <a:hueOff val="186931"/>
              <a:satOff val="3848"/>
              <a:lumOff val="16461"/>
              <a:alphaOff val="0"/>
            </a:schemeClr>
          </a:solidFill>
          <a:prstDash val="dash"/>
        </a:ln>
        <a:effectLst/>
      </dsp:spPr>
      <dsp:style>
        <a:lnRef idx="1">
          <a:scrgbClr r="0" g="0" b="0"/>
        </a:lnRef>
        <a:fillRef idx="0">
          <a:scrgbClr r="0" g="0" b="0"/>
        </a:fillRef>
        <a:effectRef idx="0">
          <a:scrgbClr r="0" g="0" b="0"/>
        </a:effectRef>
        <a:fontRef idx="minor"/>
      </dsp:style>
    </dsp:sp>
    <dsp:sp modelId="{C45E7B63-1C71-483E-A3A8-705CE86D4D8E}">
      <dsp:nvSpPr>
        <dsp:cNvPr id="0" name=""/>
        <dsp:cNvSpPr/>
      </dsp:nvSpPr>
      <dsp:spPr>
        <a:xfrm>
          <a:off x="8483867" y="1271825"/>
          <a:ext cx="72675" cy="72675"/>
        </a:xfrm>
        <a:prstGeom prst="ellipse">
          <a:avLst/>
        </a:prstGeom>
        <a:solidFill>
          <a:schemeClr val="accent1">
            <a:shade val="80000"/>
            <a:hueOff val="446191"/>
            <a:satOff val="-9058"/>
            <a:lumOff val="3067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9/29/2021</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9/29/2021</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9/29/2021</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9/29/2021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9/29/2021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9/29/2021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9/29/2021</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9/29/2021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9/29/2021</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9/29/2021</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espn.com/college-sports/story/_/id/31086019/everything-need-know-ncaa-nil-debate"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hyperlink" Target="https://businessofcollegesports.com/tracker-name-image-and-likeness-legislation-by-state/?amp"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6D7A0BC-0046-4CAA-8E7F-DCAFE511E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581191" y="1020431"/>
            <a:ext cx="10993549" cy="1475013"/>
          </a:xfrm>
        </p:spPr>
        <p:txBody>
          <a:bodyPr>
            <a:normAutofit/>
          </a:bodyPr>
          <a:lstStyle/>
          <a:p>
            <a:r>
              <a:rPr lang="en-US" dirty="0"/>
              <a:t>NIL Town Hall</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581194" y="2495445"/>
            <a:ext cx="10993546" cy="468233"/>
          </a:xfrm>
        </p:spPr>
        <p:txBody>
          <a:bodyPr>
            <a:normAutofit/>
          </a:bodyPr>
          <a:lstStyle/>
          <a:p>
            <a:r>
              <a:rPr lang="en-US" dirty="0"/>
              <a:t>September 30, 2021</a:t>
            </a:r>
          </a:p>
        </p:txBody>
      </p:sp>
      <p:sp>
        <p:nvSpPr>
          <p:cNvPr id="20" name="Rectangle 19">
            <a:extLst>
              <a:ext uri="{FF2B5EF4-FFF2-40B4-BE49-F238E27FC236}">
                <a16:creationId xmlns:a16="http://schemas.microsoft.com/office/drawing/2014/main" id="{E7C6334F-6411-41EC-AD7D-179EDD8B5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E6B02CEE-3AF8-4349-9B3E-8970E6DF6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AAA01CF0-3FB5-44EB-B7DE-F2E86374C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descr="abstract image">
            <a:extLst>
              <a:ext uri="{FF2B5EF4-FFF2-40B4-BE49-F238E27FC236}">
                <a16:creationId xmlns:a16="http://schemas.microsoft.com/office/drawing/2014/main" id="{F1A8C364-94D4-4630-BAD0-78722F34705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48733" y="3081867"/>
            <a:ext cx="11260667" cy="3310466"/>
          </a:xfrm>
          <a:prstGeom prst="rect">
            <a:avLst/>
          </a:prstGeom>
        </p:spPr>
      </p:pic>
      <p:pic>
        <p:nvPicPr>
          <p:cNvPr id="1026" name="Picture 2">
            <a:extLst>
              <a:ext uri="{FF2B5EF4-FFF2-40B4-BE49-F238E27FC236}">
                <a16:creationId xmlns:a16="http://schemas.microsoft.com/office/drawing/2014/main" id="{6C92E595-6F07-41F5-A2BB-A09B026A741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1191" y="465667"/>
            <a:ext cx="3448670" cy="1915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A50D4-D8DF-49A3-B706-20200E82B9E4}"/>
              </a:ext>
            </a:extLst>
          </p:cNvPr>
          <p:cNvSpPr>
            <a:spLocks noGrp="1"/>
          </p:cNvSpPr>
          <p:nvPr>
            <p:ph type="title"/>
          </p:nvPr>
        </p:nvSpPr>
        <p:spPr/>
        <p:txBody>
          <a:bodyPr/>
          <a:lstStyle/>
          <a:p>
            <a:r>
              <a:rPr lang="en-US" dirty="0"/>
              <a:t>Panel Commentary</a:t>
            </a:r>
          </a:p>
        </p:txBody>
      </p:sp>
      <p:sp>
        <p:nvSpPr>
          <p:cNvPr id="3" name="Content Placeholder 2">
            <a:extLst>
              <a:ext uri="{FF2B5EF4-FFF2-40B4-BE49-F238E27FC236}">
                <a16:creationId xmlns:a16="http://schemas.microsoft.com/office/drawing/2014/main" id="{30DB0543-4710-4A40-A897-75B06ED17906}"/>
              </a:ext>
            </a:extLst>
          </p:cNvPr>
          <p:cNvSpPr>
            <a:spLocks noGrp="1"/>
          </p:cNvSpPr>
          <p:nvPr>
            <p:ph idx="1"/>
          </p:nvPr>
        </p:nvSpPr>
        <p:spPr/>
        <p:txBody>
          <a:bodyPr>
            <a:normAutofit/>
          </a:bodyPr>
          <a:lstStyle/>
          <a:p>
            <a:r>
              <a:rPr lang="en-US" sz="2400" dirty="0"/>
              <a:t>Matthew Simms, Special Advisor to USCAA Board</a:t>
            </a:r>
          </a:p>
          <a:p>
            <a:r>
              <a:rPr lang="en-US" sz="2400" dirty="0"/>
              <a:t>BJ Bertges, USCAA COO</a:t>
            </a:r>
          </a:p>
          <a:p>
            <a:r>
              <a:rPr lang="en-US" sz="2400" dirty="0" err="1"/>
              <a:t>Chima</a:t>
            </a:r>
            <a:r>
              <a:rPr lang="en-US" sz="2400" dirty="0"/>
              <a:t> </a:t>
            </a:r>
            <a:r>
              <a:rPr lang="en-US" sz="2400" dirty="0" err="1"/>
              <a:t>Okoli</a:t>
            </a:r>
            <a:r>
              <a:rPr lang="en-US" sz="2400" dirty="0"/>
              <a:t>, Special Counsel for USCAA</a:t>
            </a:r>
          </a:p>
        </p:txBody>
      </p:sp>
      <p:pic>
        <p:nvPicPr>
          <p:cNvPr id="3074" name="Picture 2" descr="Matthew Simms - RICHMOND CX">
            <a:extLst>
              <a:ext uri="{FF2B5EF4-FFF2-40B4-BE49-F238E27FC236}">
                <a16:creationId xmlns:a16="http://schemas.microsoft.com/office/drawing/2014/main" id="{A6601403-2838-412B-9297-FDC9DA317E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097" b="8757"/>
          <a:stretch/>
        </p:blipFill>
        <p:spPr bwMode="auto">
          <a:xfrm>
            <a:off x="8572016" y="1009728"/>
            <a:ext cx="1555958" cy="162360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hima Okoli &amp;#39;17 has been named Penn State&amp;#39;s new representative on the Big  Ten Advisory Commission | CUA">
            <a:extLst>
              <a:ext uri="{FF2B5EF4-FFF2-40B4-BE49-F238E27FC236}">
                <a16:creationId xmlns:a16="http://schemas.microsoft.com/office/drawing/2014/main" id="{84BE2A04-5C35-4E5B-A237-0B0332D9AE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016" y="4615624"/>
            <a:ext cx="1555958" cy="162360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J Bertges">
            <a:extLst>
              <a:ext uri="{FF2B5EF4-FFF2-40B4-BE49-F238E27FC236}">
                <a16:creationId xmlns:a16="http://schemas.microsoft.com/office/drawing/2014/main" id="{6AEF536F-360A-4C8C-B0D5-FEB2161302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830" b="7236"/>
          <a:stretch/>
        </p:blipFill>
        <p:spPr bwMode="auto">
          <a:xfrm>
            <a:off x="8572016" y="2633337"/>
            <a:ext cx="1555958" cy="1982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317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6A50D4-D8DF-49A3-B706-20200E82B9E4}"/>
              </a:ext>
            </a:extLst>
          </p:cNvPr>
          <p:cNvSpPr>
            <a:spLocks noGrp="1"/>
          </p:cNvSpPr>
          <p:nvPr>
            <p:ph type="title"/>
          </p:nvPr>
        </p:nvSpPr>
        <p:spPr>
          <a:xfrm>
            <a:off x="581193" y="702156"/>
            <a:ext cx="6309003" cy="1013800"/>
          </a:xfrm>
        </p:spPr>
        <p:txBody>
          <a:bodyPr>
            <a:normAutofit/>
          </a:bodyPr>
          <a:lstStyle/>
          <a:p>
            <a:r>
              <a:rPr lang="en-US">
                <a:solidFill>
                  <a:schemeClr val="tx2"/>
                </a:solidFill>
              </a:rPr>
              <a:t>What is NIL?</a:t>
            </a:r>
          </a:p>
        </p:txBody>
      </p:sp>
      <p:sp>
        <p:nvSpPr>
          <p:cNvPr id="15" name="Rectangle 11">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30DB0543-4710-4A40-A897-75B06ED17906}"/>
              </a:ext>
            </a:extLst>
          </p:cNvPr>
          <p:cNvSpPr>
            <a:spLocks noGrp="1"/>
          </p:cNvSpPr>
          <p:nvPr>
            <p:ph idx="1"/>
          </p:nvPr>
        </p:nvSpPr>
        <p:spPr>
          <a:xfrm>
            <a:off x="581194" y="1896533"/>
            <a:ext cx="6309003" cy="3962266"/>
          </a:xfrm>
        </p:spPr>
        <p:txBody>
          <a:bodyPr>
            <a:normAutofit/>
          </a:bodyPr>
          <a:lstStyle/>
          <a:p>
            <a:r>
              <a:rPr lang="en-US">
                <a:solidFill>
                  <a:schemeClr val="tx2"/>
                </a:solidFill>
              </a:rPr>
              <a:t>Name, Image, Likeness</a:t>
            </a:r>
          </a:p>
          <a:p>
            <a:r>
              <a:rPr lang="en-US">
                <a:solidFill>
                  <a:schemeClr val="tx2"/>
                </a:solidFill>
              </a:rPr>
              <a:t>Profiting from use of your name, image or likeness</a:t>
            </a:r>
          </a:p>
          <a:p>
            <a:r>
              <a:rPr lang="en-US">
                <a:solidFill>
                  <a:schemeClr val="tx2"/>
                </a:solidFill>
              </a:rPr>
              <a:t>Endorsements, marketing/sponsorship, promotional/advertising</a:t>
            </a:r>
          </a:p>
        </p:txBody>
      </p:sp>
      <p:pic>
        <p:nvPicPr>
          <p:cNvPr id="5" name="Picture 4" descr="Girl holding basketball">
            <a:extLst>
              <a:ext uri="{FF2B5EF4-FFF2-40B4-BE49-F238E27FC236}">
                <a16:creationId xmlns:a16="http://schemas.microsoft.com/office/drawing/2014/main" id="{E76E198F-4E95-4EFE-A2A5-6DDFCC4DEC67}"/>
              </a:ext>
            </a:extLst>
          </p:cNvPr>
          <p:cNvPicPr>
            <a:picLocks noChangeAspect="1"/>
          </p:cNvPicPr>
          <p:nvPr/>
        </p:nvPicPr>
        <p:blipFill rotWithShape="1">
          <a:blip r:embed="rId2"/>
          <a:srcRect l="38145" r="16393" b="-1"/>
          <a:stretch/>
        </p:blipFill>
        <p:spPr>
          <a:xfrm>
            <a:off x="7521283" y="10"/>
            <a:ext cx="4670717" cy="6857990"/>
          </a:xfrm>
          <a:prstGeom prst="rect">
            <a:avLst/>
          </a:prstGeom>
        </p:spPr>
      </p:pic>
    </p:spTree>
    <p:extLst>
      <p:ext uri="{BB962C8B-B14F-4D97-AF65-F5344CB8AC3E}">
        <p14:creationId xmlns:p14="http://schemas.microsoft.com/office/powerpoint/2010/main" val="1707793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p:txBody>
          <a:bodyPr/>
          <a:lstStyle/>
          <a:p>
            <a:r>
              <a:rPr lang="en-US" dirty="0"/>
              <a:t>History of NIL</a:t>
            </a:r>
          </a:p>
        </p:txBody>
      </p:sp>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3488089521"/>
              </p:ext>
            </p:extLst>
          </p:nvPr>
        </p:nvGraphicFramePr>
        <p:xfrm>
          <a:off x="581025" y="2341563"/>
          <a:ext cx="1102995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1061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p:txBody>
          <a:bodyPr/>
          <a:lstStyle/>
          <a:p>
            <a:r>
              <a:rPr lang="en-US" dirty="0"/>
              <a:t>History of NIL</a:t>
            </a:r>
          </a:p>
        </p:txBody>
      </p:sp>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3769010755"/>
              </p:ext>
            </p:extLst>
          </p:nvPr>
        </p:nvGraphicFramePr>
        <p:xfrm>
          <a:off x="581025" y="2341563"/>
          <a:ext cx="1102995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784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p:txBody>
          <a:bodyPr/>
          <a:lstStyle/>
          <a:p>
            <a:r>
              <a:rPr lang="en-US" dirty="0"/>
              <a:t>History of NIL</a:t>
            </a:r>
          </a:p>
        </p:txBody>
      </p:sp>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2635216923"/>
              </p:ext>
            </p:extLst>
          </p:nvPr>
        </p:nvGraphicFramePr>
        <p:xfrm>
          <a:off x="581025" y="2341563"/>
          <a:ext cx="1102995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2676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p:txBody>
          <a:bodyPr/>
          <a:lstStyle/>
          <a:p>
            <a:r>
              <a:rPr lang="en-US" dirty="0"/>
              <a:t>History of NIL</a:t>
            </a:r>
          </a:p>
        </p:txBody>
      </p:sp>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1919571056"/>
              </p:ext>
            </p:extLst>
          </p:nvPr>
        </p:nvGraphicFramePr>
        <p:xfrm>
          <a:off x="581025" y="2341563"/>
          <a:ext cx="1102995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6655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797D4-9DA1-4383-A0EE-BEAE4294967F}"/>
              </a:ext>
            </a:extLst>
          </p:cNvPr>
          <p:cNvSpPr>
            <a:spLocks noGrp="1"/>
          </p:cNvSpPr>
          <p:nvPr>
            <p:ph type="title"/>
          </p:nvPr>
        </p:nvSpPr>
        <p:spPr/>
        <p:txBody>
          <a:bodyPr/>
          <a:lstStyle/>
          <a:p>
            <a:r>
              <a:rPr lang="en-US" dirty="0"/>
              <a:t>State Laws allowing NIL activity</a:t>
            </a:r>
          </a:p>
        </p:txBody>
      </p:sp>
      <p:sp>
        <p:nvSpPr>
          <p:cNvPr id="3" name="Content Placeholder 2">
            <a:extLst>
              <a:ext uri="{FF2B5EF4-FFF2-40B4-BE49-F238E27FC236}">
                <a16:creationId xmlns:a16="http://schemas.microsoft.com/office/drawing/2014/main" id="{860D592B-D635-4A53-984F-13C0D7F008D7}"/>
              </a:ext>
            </a:extLst>
          </p:cNvPr>
          <p:cNvSpPr>
            <a:spLocks noGrp="1"/>
          </p:cNvSpPr>
          <p:nvPr>
            <p:ph idx="1"/>
          </p:nvPr>
        </p:nvSpPr>
        <p:spPr/>
        <p:txBody>
          <a:bodyPr numCol="2">
            <a:normAutofit fontScale="77500" lnSpcReduction="20000"/>
          </a:bodyPr>
          <a:lstStyle/>
          <a:p>
            <a:pPr algn="l" fontAlgn="base"/>
            <a:r>
              <a:rPr lang="en-US" b="1" i="0" dirty="0">
                <a:solidFill>
                  <a:srgbClr val="48494A"/>
                </a:solidFill>
                <a:effectLst/>
                <a:latin typeface="Georgia" panose="02040502050405020303" pitchFamily="18" charset="0"/>
              </a:rPr>
              <a:t>States with laws in place</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Alabama</a:t>
            </a:r>
            <a:r>
              <a:rPr lang="en-US" b="0" i="0" dirty="0">
                <a:solidFill>
                  <a:srgbClr val="48494A"/>
                </a:solidFill>
                <a:effectLst/>
                <a:latin typeface="Georgia" panose="02040502050405020303" pitchFamily="18" charset="0"/>
              </a:rPr>
              <a:t> -- Passed: April 2021.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Arizona</a:t>
            </a:r>
            <a:r>
              <a:rPr lang="en-US" b="0" i="0" dirty="0">
                <a:solidFill>
                  <a:srgbClr val="48494A"/>
                </a:solidFill>
                <a:effectLst/>
                <a:latin typeface="Georgia" panose="02040502050405020303" pitchFamily="18" charset="0"/>
              </a:rPr>
              <a:t> -- Passed: March 2021. Goes into effect: July 23,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Arkansas</a:t>
            </a:r>
            <a:r>
              <a:rPr lang="en-US" b="0" i="0" dirty="0">
                <a:solidFill>
                  <a:srgbClr val="48494A"/>
                </a:solidFill>
                <a:effectLst/>
                <a:latin typeface="Georgia" panose="02040502050405020303" pitchFamily="18" charset="0"/>
              </a:rPr>
              <a:t> - Passed: April 2021. Goes into effect: Jan. 1, 2022.</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California </a:t>
            </a:r>
            <a:r>
              <a:rPr lang="en-US" b="0" i="0" dirty="0">
                <a:solidFill>
                  <a:srgbClr val="48494A"/>
                </a:solidFill>
                <a:effectLst/>
                <a:latin typeface="Georgia" panose="02040502050405020303" pitchFamily="18" charset="0"/>
              </a:rPr>
              <a:t>-- Passed: September 2019. Goes into effect: Jan. 1, 2023.</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Colorado</a:t>
            </a:r>
            <a:r>
              <a:rPr lang="en-US" b="0" i="0" dirty="0">
                <a:solidFill>
                  <a:srgbClr val="48494A"/>
                </a:solidFill>
                <a:effectLst/>
                <a:latin typeface="Georgia" panose="02040502050405020303" pitchFamily="18" charset="0"/>
              </a:rPr>
              <a:t> -- Passed: March 2020. Goes into effect: Jan. 1, 2023.</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Connecticut</a:t>
            </a:r>
            <a:r>
              <a:rPr lang="en-US" b="0" i="0" dirty="0">
                <a:solidFill>
                  <a:srgbClr val="48494A"/>
                </a:solidFill>
                <a:effectLst/>
                <a:latin typeface="Georgia" panose="02040502050405020303" pitchFamily="18" charset="0"/>
              </a:rPr>
              <a:t> -- Passed: June 2021.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Florida</a:t>
            </a:r>
            <a:r>
              <a:rPr lang="en-US" b="0" i="0" dirty="0">
                <a:solidFill>
                  <a:srgbClr val="48494A"/>
                </a:solidFill>
                <a:effectLst/>
                <a:latin typeface="Georgia" panose="02040502050405020303" pitchFamily="18" charset="0"/>
              </a:rPr>
              <a:t> -- Passed: June 2020.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Georgia</a:t>
            </a:r>
            <a:r>
              <a:rPr lang="en-US" b="0" i="0" dirty="0">
                <a:solidFill>
                  <a:srgbClr val="48494A"/>
                </a:solidFill>
                <a:effectLst/>
                <a:latin typeface="Georgia" panose="02040502050405020303" pitchFamily="18" charset="0"/>
              </a:rPr>
              <a:t> -- Passed: May 2021.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Illinois</a:t>
            </a:r>
            <a:r>
              <a:rPr lang="en-US" b="0" i="0" dirty="0">
                <a:solidFill>
                  <a:srgbClr val="48494A"/>
                </a:solidFill>
                <a:effectLst/>
                <a:latin typeface="Georgia" panose="02040502050405020303" pitchFamily="18" charset="0"/>
              </a:rPr>
              <a:t> -- Passed: June 2021.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Kentucky</a:t>
            </a:r>
            <a:r>
              <a:rPr lang="en-US" b="0" i="0" dirty="0">
                <a:solidFill>
                  <a:srgbClr val="48494A"/>
                </a:solidFill>
                <a:effectLst/>
                <a:latin typeface="Georgia" panose="02040502050405020303" pitchFamily="18" charset="0"/>
              </a:rPr>
              <a:t> -- Passed: June 2021.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Louisiana</a:t>
            </a:r>
            <a:r>
              <a:rPr lang="en-US" b="0" i="0" dirty="0">
                <a:solidFill>
                  <a:srgbClr val="48494A"/>
                </a:solidFill>
                <a:effectLst/>
                <a:latin typeface="Georgia" panose="02040502050405020303" pitchFamily="18" charset="0"/>
              </a:rPr>
              <a:t> -- Passed: July 2021.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Maryland</a:t>
            </a:r>
            <a:r>
              <a:rPr lang="en-US" b="0" i="0" dirty="0">
                <a:solidFill>
                  <a:srgbClr val="48494A"/>
                </a:solidFill>
                <a:effectLst/>
                <a:latin typeface="Georgia" panose="02040502050405020303" pitchFamily="18" charset="0"/>
              </a:rPr>
              <a:t> -- Passed: May 2021. Goes into effect: July 1, 2023.</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Michigan</a:t>
            </a:r>
            <a:r>
              <a:rPr lang="en-US" b="0" i="0" dirty="0">
                <a:solidFill>
                  <a:srgbClr val="48494A"/>
                </a:solidFill>
                <a:effectLst/>
                <a:latin typeface="Georgia" panose="02040502050405020303" pitchFamily="18" charset="0"/>
              </a:rPr>
              <a:t> -- Passed: December 2020. Goes into effect: Dec. 31, 2022.</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Mississippi</a:t>
            </a:r>
            <a:r>
              <a:rPr lang="en-US" b="0" i="0" dirty="0">
                <a:solidFill>
                  <a:srgbClr val="48494A"/>
                </a:solidFill>
                <a:effectLst/>
                <a:latin typeface="Georgia" panose="02040502050405020303" pitchFamily="18" charset="0"/>
              </a:rPr>
              <a:t> -- Passed: April 2021.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Missouri</a:t>
            </a:r>
            <a:r>
              <a:rPr lang="en-US" b="0" i="0" dirty="0">
                <a:solidFill>
                  <a:srgbClr val="48494A"/>
                </a:solidFill>
                <a:effectLst/>
                <a:latin typeface="Georgia" panose="02040502050405020303" pitchFamily="18" charset="0"/>
              </a:rPr>
              <a:t> -- Passed: July 2021. Goes into effect: Aug. 28,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Montana</a:t>
            </a:r>
            <a:r>
              <a:rPr lang="en-US" b="0" i="0" dirty="0">
                <a:solidFill>
                  <a:srgbClr val="48494A"/>
                </a:solidFill>
                <a:effectLst/>
                <a:latin typeface="Georgia" panose="02040502050405020303" pitchFamily="18" charset="0"/>
              </a:rPr>
              <a:t> -- Passed: April 2021. Goes into effect: June 1, 2023.</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Nebraska</a:t>
            </a:r>
            <a:r>
              <a:rPr lang="en-US" b="0" i="0" dirty="0">
                <a:solidFill>
                  <a:srgbClr val="48494A"/>
                </a:solidFill>
                <a:effectLst/>
                <a:latin typeface="Georgia" panose="02040502050405020303" pitchFamily="18" charset="0"/>
              </a:rPr>
              <a:t> -- Passed: July 2020. Goes into effect: No later than July 1, 2023 (schools can implement new policy at any time).</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Nevada</a:t>
            </a:r>
            <a:r>
              <a:rPr lang="en-US" b="0" i="0" dirty="0">
                <a:solidFill>
                  <a:srgbClr val="48494A"/>
                </a:solidFill>
                <a:effectLst/>
                <a:latin typeface="Georgia" panose="02040502050405020303" pitchFamily="18" charset="0"/>
              </a:rPr>
              <a:t> -- Passed: June 2021. Goes into effect: Jan. 1, 2022.</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New Jersey</a:t>
            </a:r>
            <a:r>
              <a:rPr lang="en-US" b="0" i="0" dirty="0">
                <a:solidFill>
                  <a:srgbClr val="48494A"/>
                </a:solidFill>
                <a:effectLst/>
                <a:latin typeface="Georgia" panose="02040502050405020303" pitchFamily="18" charset="0"/>
              </a:rPr>
              <a:t> -- Passed: September 2020. Goes into effect: September 2025.</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New Mexico</a:t>
            </a:r>
            <a:r>
              <a:rPr lang="en-US" b="0" i="0" dirty="0">
                <a:solidFill>
                  <a:srgbClr val="48494A"/>
                </a:solidFill>
                <a:effectLst/>
                <a:latin typeface="Georgia" panose="02040502050405020303" pitchFamily="18" charset="0"/>
              </a:rPr>
              <a:t> -- Passed: April 2021.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North Carolina</a:t>
            </a:r>
            <a:r>
              <a:rPr lang="en-US" b="0" i="0" dirty="0">
                <a:solidFill>
                  <a:srgbClr val="48494A"/>
                </a:solidFill>
                <a:effectLst/>
                <a:latin typeface="Georgia" panose="02040502050405020303" pitchFamily="18" charset="0"/>
              </a:rPr>
              <a:t> -- Signed: July 2021. Goes into effect: July 2,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Ohio</a:t>
            </a:r>
            <a:r>
              <a:rPr lang="en-US" b="0" i="0" dirty="0">
                <a:solidFill>
                  <a:srgbClr val="48494A"/>
                </a:solidFill>
                <a:effectLst/>
                <a:latin typeface="Georgia" panose="02040502050405020303" pitchFamily="18" charset="0"/>
              </a:rPr>
              <a:t> -- Signed: June 2021.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Oklahoma</a:t>
            </a:r>
            <a:r>
              <a:rPr lang="en-US" b="0" i="0" dirty="0">
                <a:solidFill>
                  <a:srgbClr val="48494A"/>
                </a:solidFill>
                <a:effectLst/>
                <a:latin typeface="Georgia" panose="02040502050405020303" pitchFamily="18" charset="0"/>
              </a:rPr>
              <a:t> -- Passed: May 2021. Goes into effect: July 1, 2023 (schools can implement new policy at any time).</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Oregon</a:t>
            </a:r>
            <a:r>
              <a:rPr lang="en-US" b="0" i="0" dirty="0">
                <a:solidFill>
                  <a:srgbClr val="48494A"/>
                </a:solidFill>
                <a:effectLst/>
                <a:latin typeface="Georgia" panose="02040502050405020303" pitchFamily="18" charset="0"/>
              </a:rPr>
              <a:t> -- Passed: June 2021. Goes into effect: July 1,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Pennsylvania</a:t>
            </a:r>
            <a:r>
              <a:rPr lang="en-US" b="0" i="0" dirty="0">
                <a:solidFill>
                  <a:srgbClr val="48494A"/>
                </a:solidFill>
                <a:effectLst/>
                <a:latin typeface="Georgia" panose="02040502050405020303" pitchFamily="18" charset="0"/>
              </a:rPr>
              <a:t> -- Passed: June 2021. Goes into effect: June 30, 2021.</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South Carolina</a:t>
            </a:r>
            <a:r>
              <a:rPr lang="en-US" b="0" i="0" dirty="0">
                <a:solidFill>
                  <a:srgbClr val="48494A"/>
                </a:solidFill>
                <a:effectLst/>
                <a:latin typeface="Georgia" panose="02040502050405020303" pitchFamily="18" charset="0"/>
              </a:rPr>
              <a:t> -- Passed: May 2021. Goes into effect: July 1, 2022.</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Tennessee</a:t>
            </a:r>
            <a:r>
              <a:rPr lang="en-US" b="0" i="0" dirty="0">
                <a:solidFill>
                  <a:srgbClr val="48494A"/>
                </a:solidFill>
                <a:effectLst/>
                <a:latin typeface="Georgia" panose="02040502050405020303" pitchFamily="18" charset="0"/>
              </a:rPr>
              <a:t> -- Passed: May 2021. Effective date: Jan. 1, 2022.</a:t>
            </a:r>
            <a:br>
              <a:rPr lang="en-US" b="0" i="0" dirty="0">
                <a:solidFill>
                  <a:srgbClr val="48494A"/>
                </a:solidFill>
                <a:effectLst/>
                <a:latin typeface="Georgia" panose="02040502050405020303" pitchFamily="18" charset="0"/>
              </a:rPr>
            </a:br>
            <a:r>
              <a:rPr lang="en-US" b="1" i="0" dirty="0">
                <a:solidFill>
                  <a:srgbClr val="48494A"/>
                </a:solidFill>
                <a:effectLst/>
                <a:latin typeface="Georgia" panose="02040502050405020303" pitchFamily="18" charset="0"/>
              </a:rPr>
              <a:t>Texas</a:t>
            </a:r>
            <a:r>
              <a:rPr lang="en-US" b="0" i="0" dirty="0">
                <a:solidFill>
                  <a:srgbClr val="48494A"/>
                </a:solidFill>
                <a:effectLst/>
                <a:latin typeface="Georgia" panose="02040502050405020303" pitchFamily="18" charset="0"/>
              </a:rPr>
              <a:t> -- Passed: June 2021. Effective date: July 1, 2021.</a:t>
            </a:r>
          </a:p>
          <a:p>
            <a:pPr algn="l" fontAlgn="base"/>
            <a:r>
              <a:rPr lang="en-US" b="1" i="0" dirty="0">
                <a:solidFill>
                  <a:srgbClr val="48494A"/>
                </a:solidFill>
                <a:effectLst/>
                <a:latin typeface="Georgia" panose="02040502050405020303" pitchFamily="18" charset="0"/>
              </a:rPr>
              <a:t>States with bills in legislative process</a:t>
            </a:r>
            <a:br>
              <a:rPr lang="en-US" b="0" i="0" dirty="0">
                <a:solidFill>
                  <a:srgbClr val="48494A"/>
                </a:solidFill>
                <a:effectLst/>
                <a:latin typeface="Georgia" panose="02040502050405020303" pitchFamily="18" charset="0"/>
              </a:rPr>
            </a:br>
            <a:r>
              <a:rPr lang="en-US" b="0" i="0" dirty="0">
                <a:solidFill>
                  <a:srgbClr val="48494A"/>
                </a:solidFill>
                <a:effectLst/>
                <a:latin typeface="Georgia" panose="02040502050405020303" pitchFamily="18" charset="0"/>
              </a:rPr>
              <a:t>There are still some states with bills actively moving through the legislative process: Massachusetts (2022), New York (2021), Rhode Island (2022).</a:t>
            </a:r>
          </a:p>
          <a:p>
            <a:endParaRPr lang="en-US" dirty="0"/>
          </a:p>
        </p:txBody>
      </p:sp>
    </p:spTree>
    <p:extLst>
      <p:ext uri="{BB962C8B-B14F-4D97-AF65-F5344CB8AC3E}">
        <p14:creationId xmlns:p14="http://schemas.microsoft.com/office/powerpoint/2010/main" val="636497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2308-DDB2-420E-AF12-AE2F83668EA4}"/>
              </a:ext>
            </a:extLst>
          </p:cNvPr>
          <p:cNvSpPr>
            <a:spLocks noGrp="1"/>
          </p:cNvSpPr>
          <p:nvPr>
            <p:ph type="title"/>
          </p:nvPr>
        </p:nvSpPr>
        <p:spPr>
          <a:xfrm>
            <a:off x="581192" y="816746"/>
            <a:ext cx="11029616" cy="594736"/>
          </a:xfrm>
        </p:spPr>
        <p:txBody>
          <a:bodyPr>
            <a:normAutofit/>
          </a:bodyPr>
          <a:lstStyle/>
          <a:p>
            <a:r>
              <a:rPr lang="en-US" dirty="0"/>
              <a:t>Framework for State Laws</a:t>
            </a:r>
          </a:p>
        </p:txBody>
      </p:sp>
      <p:sp>
        <p:nvSpPr>
          <p:cNvPr id="3" name="Content Placeholder 2">
            <a:extLst>
              <a:ext uri="{FF2B5EF4-FFF2-40B4-BE49-F238E27FC236}">
                <a16:creationId xmlns:a16="http://schemas.microsoft.com/office/drawing/2014/main" id="{CA41ABCF-52FE-4D7D-AA2A-D0C90BDFE01C}"/>
              </a:ext>
            </a:extLst>
          </p:cNvPr>
          <p:cNvSpPr>
            <a:spLocks noGrp="1"/>
          </p:cNvSpPr>
          <p:nvPr>
            <p:ph idx="1"/>
          </p:nvPr>
        </p:nvSpPr>
        <p:spPr>
          <a:xfrm>
            <a:off x="581192" y="2713726"/>
            <a:ext cx="4683266" cy="3634486"/>
          </a:xfrm>
        </p:spPr>
        <p:txBody>
          <a:bodyPr/>
          <a:lstStyle/>
          <a:p>
            <a:pPr algn="l">
              <a:buFont typeface="Arial" panose="020B0604020202020204" pitchFamily="34" charset="0"/>
              <a:buChar char="•"/>
            </a:pPr>
            <a:r>
              <a:rPr lang="en-US" b="0" i="0" dirty="0">
                <a:solidFill>
                  <a:srgbClr val="000000"/>
                </a:solidFill>
                <a:effectLst/>
                <a:latin typeface="supria-sans"/>
              </a:rPr>
              <a:t>Student-athletes have the right to earn endorsement deals and schools cannot restrict them from earning market value compensation (except in specific circu</a:t>
            </a:r>
            <a:r>
              <a:rPr lang="en-US" dirty="0">
                <a:solidFill>
                  <a:srgbClr val="000000"/>
                </a:solidFill>
                <a:latin typeface="supria-sans"/>
              </a:rPr>
              <a:t>mstances – Prohibited categories and sponsorship conflicts)</a:t>
            </a:r>
          </a:p>
          <a:p>
            <a:pPr algn="l">
              <a:buFont typeface="Arial" panose="020B0604020202020204" pitchFamily="34" charset="0"/>
              <a:buChar char="•"/>
            </a:pPr>
            <a:r>
              <a:rPr lang="en-US" b="0" i="0" dirty="0">
                <a:solidFill>
                  <a:srgbClr val="000000"/>
                </a:solidFill>
                <a:effectLst/>
                <a:latin typeface="supria-sans"/>
              </a:rPr>
              <a:t>Student</a:t>
            </a:r>
            <a:r>
              <a:rPr lang="en-US" dirty="0">
                <a:solidFill>
                  <a:srgbClr val="000000"/>
                </a:solidFill>
                <a:latin typeface="supria-sans"/>
              </a:rPr>
              <a:t>s can now have agents, financial advisors and legal representation </a:t>
            </a:r>
          </a:p>
          <a:p>
            <a:pPr algn="l">
              <a:buFont typeface="Arial" panose="020B0604020202020204" pitchFamily="34" charset="0"/>
              <a:buChar char="•"/>
            </a:pPr>
            <a:r>
              <a:rPr lang="en-US" dirty="0">
                <a:solidFill>
                  <a:srgbClr val="000000"/>
                </a:solidFill>
                <a:latin typeface="supria-sans"/>
              </a:rPr>
              <a:t>Schools retain right to academic standards and codes of conduct</a:t>
            </a:r>
          </a:p>
          <a:p>
            <a:pPr algn="l">
              <a:buFont typeface="Arial" panose="020B0604020202020204" pitchFamily="34" charset="0"/>
              <a:buChar char="•"/>
            </a:pPr>
            <a:r>
              <a:rPr lang="en-US" dirty="0">
                <a:solidFill>
                  <a:srgbClr val="000000"/>
                </a:solidFill>
                <a:latin typeface="supria-sans"/>
              </a:rPr>
              <a:t>Schools retain right to their trademarks/logos</a:t>
            </a:r>
          </a:p>
          <a:p>
            <a:pPr algn="l">
              <a:buFont typeface="Arial" panose="020B0604020202020204" pitchFamily="34" charset="0"/>
              <a:buChar char="•"/>
            </a:pPr>
            <a:endParaRPr lang="en-US" b="0" i="0" dirty="0">
              <a:solidFill>
                <a:srgbClr val="000000"/>
              </a:solidFill>
              <a:effectLst/>
              <a:latin typeface="supria-sans"/>
            </a:endParaRPr>
          </a:p>
        </p:txBody>
      </p:sp>
      <p:sp>
        <p:nvSpPr>
          <p:cNvPr id="4" name="Content Placeholder 2">
            <a:extLst>
              <a:ext uri="{FF2B5EF4-FFF2-40B4-BE49-F238E27FC236}">
                <a16:creationId xmlns:a16="http://schemas.microsoft.com/office/drawing/2014/main" id="{4D79CBB3-6C40-4108-827C-2D2CDC59E49A}"/>
              </a:ext>
            </a:extLst>
          </p:cNvPr>
          <p:cNvSpPr txBox="1">
            <a:spLocks/>
          </p:cNvSpPr>
          <p:nvPr/>
        </p:nvSpPr>
        <p:spPr>
          <a:xfrm>
            <a:off x="6388668" y="2713726"/>
            <a:ext cx="4683266" cy="3634486"/>
          </a:xfrm>
          <a:prstGeom prst="rect">
            <a:avLst/>
          </a:prstGeom>
        </p:spPr>
        <p:txBody>
          <a:bodyPr vert="horz" lIns="91440" tIns="45720" rIns="91440" bIns="45720" rtlCol="0" anchor="ctr">
            <a:normAutofit lnSpcReduction="10000"/>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Arial" panose="020B0604020202020204" pitchFamily="34" charset="0"/>
              <a:buChar char="•"/>
            </a:pPr>
            <a:r>
              <a:rPr lang="en-US" dirty="0">
                <a:solidFill>
                  <a:srgbClr val="000000"/>
                </a:solidFill>
                <a:latin typeface="supria-sans"/>
              </a:rPr>
              <a:t>Deals can’t be made with promise to attend</a:t>
            </a:r>
          </a:p>
          <a:p>
            <a:pPr>
              <a:buFont typeface="Arial" panose="020B0604020202020204" pitchFamily="34" charset="0"/>
              <a:buChar char="•"/>
            </a:pPr>
            <a:r>
              <a:rPr lang="en-US" dirty="0">
                <a:solidFill>
                  <a:srgbClr val="000000"/>
                </a:solidFill>
                <a:latin typeface="supria-sans"/>
              </a:rPr>
              <a:t>Institutions may not serve as third party agents for deals/endorsements/sponsorship</a:t>
            </a:r>
          </a:p>
          <a:p>
            <a:pPr>
              <a:buFont typeface="Arial" panose="020B0604020202020204" pitchFamily="34" charset="0"/>
              <a:buChar char="•"/>
            </a:pPr>
            <a:r>
              <a:rPr lang="en-US" dirty="0">
                <a:solidFill>
                  <a:srgbClr val="000000"/>
                </a:solidFill>
                <a:latin typeface="supria-sans"/>
              </a:rPr>
              <a:t>Schools cannot pull scholarships from students because they sign deals</a:t>
            </a:r>
          </a:p>
          <a:p>
            <a:pPr>
              <a:buFont typeface="Arial" panose="020B0604020202020204" pitchFamily="34" charset="0"/>
              <a:buChar char="•"/>
            </a:pPr>
            <a:r>
              <a:rPr lang="en-US" dirty="0">
                <a:solidFill>
                  <a:srgbClr val="000000"/>
                </a:solidFill>
                <a:latin typeface="supria-sans"/>
              </a:rPr>
              <a:t>Students cannot sign deals whose terms conflict with major sponsorships from the organization</a:t>
            </a:r>
          </a:p>
          <a:p>
            <a:pPr>
              <a:buFont typeface="Arial" panose="020B0604020202020204" pitchFamily="34" charset="0"/>
              <a:buChar char="•"/>
            </a:pPr>
            <a:r>
              <a:rPr lang="en-US" dirty="0">
                <a:solidFill>
                  <a:srgbClr val="000000"/>
                </a:solidFill>
                <a:latin typeface="supria-sans"/>
              </a:rPr>
              <a:t>Prohibited items including adult entertainment, alcohol, tobacco, gambling, controlled substances, etc.</a:t>
            </a:r>
          </a:p>
          <a:p>
            <a:pPr>
              <a:buFont typeface="Arial" panose="020B0604020202020204" pitchFamily="34" charset="0"/>
              <a:buChar char="•"/>
            </a:pPr>
            <a:endParaRPr lang="en-US" dirty="0">
              <a:solidFill>
                <a:srgbClr val="000000"/>
              </a:solidFill>
              <a:latin typeface="supria-sans"/>
            </a:endParaRPr>
          </a:p>
        </p:txBody>
      </p:sp>
      <p:sp>
        <p:nvSpPr>
          <p:cNvPr id="5" name="Title 1">
            <a:extLst>
              <a:ext uri="{FF2B5EF4-FFF2-40B4-BE49-F238E27FC236}">
                <a16:creationId xmlns:a16="http://schemas.microsoft.com/office/drawing/2014/main" id="{7199D01B-3C73-4493-93C5-FC9F5FACDA69}"/>
              </a:ext>
            </a:extLst>
          </p:cNvPr>
          <p:cNvSpPr txBox="1">
            <a:spLocks/>
          </p:cNvSpPr>
          <p:nvPr/>
        </p:nvSpPr>
        <p:spPr>
          <a:xfrm>
            <a:off x="706958" y="1830280"/>
            <a:ext cx="10364975" cy="594736"/>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What is allowed                  VS.       What is not allowed</a:t>
            </a:r>
          </a:p>
        </p:txBody>
      </p:sp>
    </p:spTree>
    <p:extLst>
      <p:ext uri="{BB962C8B-B14F-4D97-AF65-F5344CB8AC3E}">
        <p14:creationId xmlns:p14="http://schemas.microsoft.com/office/powerpoint/2010/main" val="372524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83AE1B-A3B6-4ECF-92D9-91D1687F1FC5}"/>
              </a:ext>
            </a:extLst>
          </p:cNvPr>
          <p:cNvSpPr>
            <a:spLocks noGrp="1"/>
          </p:cNvSpPr>
          <p:nvPr>
            <p:ph type="title"/>
          </p:nvPr>
        </p:nvSpPr>
        <p:spPr>
          <a:xfrm>
            <a:off x="4382724" y="702156"/>
            <a:ext cx="7225075" cy="1013800"/>
          </a:xfrm>
        </p:spPr>
        <p:txBody>
          <a:bodyPr>
            <a:normAutofit/>
          </a:bodyPr>
          <a:lstStyle/>
          <a:p>
            <a:r>
              <a:rPr lang="en-US">
                <a:solidFill>
                  <a:schemeClr val="tx2"/>
                </a:solidFill>
              </a:rPr>
              <a:t>Federal law</a:t>
            </a:r>
          </a:p>
        </p:txBody>
      </p:sp>
      <p:sp>
        <p:nvSpPr>
          <p:cNvPr id="12" name="Rectangle 11">
            <a:extLst>
              <a:ext uri="{FF2B5EF4-FFF2-40B4-BE49-F238E27FC236}">
                <a16:creationId xmlns:a16="http://schemas.microsoft.com/office/drawing/2014/main" id="{10058680-D07C-4893-B2B7-91543F18A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72603"/>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6" name="Rectangle 15">
            <a:extLst>
              <a:ext uri="{FF2B5EF4-FFF2-40B4-BE49-F238E27FC236}">
                <a16:creationId xmlns:a16="http://schemas.microsoft.com/office/drawing/2014/main" id="{EE54A6FE-D8CB-48A3-900B-053D4EBD3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Statue on top of building">
            <a:extLst>
              <a:ext uri="{FF2B5EF4-FFF2-40B4-BE49-F238E27FC236}">
                <a16:creationId xmlns:a16="http://schemas.microsoft.com/office/drawing/2014/main" id="{870E5A46-9093-4150-B408-36E19D034E59}"/>
              </a:ext>
            </a:extLst>
          </p:cNvPr>
          <p:cNvPicPr>
            <a:picLocks noChangeAspect="1"/>
          </p:cNvPicPr>
          <p:nvPr/>
        </p:nvPicPr>
        <p:blipFill rotWithShape="1">
          <a:blip r:embed="rId2"/>
          <a:srcRect l="36860" r="20329" b="-1"/>
          <a:stretch/>
        </p:blipFill>
        <p:spPr>
          <a:xfrm>
            <a:off x="446534" y="601201"/>
            <a:ext cx="3703320" cy="5774200"/>
          </a:xfrm>
          <a:prstGeom prst="rect">
            <a:avLst/>
          </a:prstGeom>
        </p:spPr>
      </p:pic>
      <p:sp>
        <p:nvSpPr>
          <p:cNvPr id="3" name="Content Placeholder 2">
            <a:extLst>
              <a:ext uri="{FF2B5EF4-FFF2-40B4-BE49-F238E27FC236}">
                <a16:creationId xmlns:a16="http://schemas.microsoft.com/office/drawing/2014/main" id="{69784034-B14E-4C61-9182-C4B41161C30F}"/>
              </a:ext>
            </a:extLst>
          </p:cNvPr>
          <p:cNvSpPr>
            <a:spLocks noGrp="1"/>
          </p:cNvSpPr>
          <p:nvPr>
            <p:ph idx="1"/>
          </p:nvPr>
        </p:nvSpPr>
        <p:spPr>
          <a:xfrm>
            <a:off x="4382726" y="1896533"/>
            <a:ext cx="6878108" cy="3962266"/>
          </a:xfrm>
        </p:spPr>
        <p:txBody>
          <a:bodyPr>
            <a:normAutofit/>
          </a:bodyPr>
          <a:lstStyle/>
          <a:p>
            <a:pPr>
              <a:lnSpc>
                <a:spcPct val="100000"/>
              </a:lnSpc>
            </a:pPr>
            <a:r>
              <a:rPr lang="en-US" b="1" i="0">
                <a:effectLst/>
                <a:latin typeface="Arial" panose="020B0604020202020204" pitchFamily="34" charset="0"/>
              </a:rPr>
              <a:t>Shown Here:</a:t>
            </a:r>
            <a:br>
              <a:rPr lang="en-US" b="1" i="0">
                <a:effectLst/>
                <a:latin typeface="Arial" panose="020B0604020202020204" pitchFamily="34" charset="0"/>
              </a:rPr>
            </a:br>
            <a:r>
              <a:rPr lang="en-US" b="1" i="0">
                <a:effectLst/>
                <a:latin typeface="Arial" panose="020B0604020202020204" pitchFamily="34" charset="0"/>
              </a:rPr>
              <a:t>Introduced in Senate (06/18/2020)</a:t>
            </a:r>
          </a:p>
          <a:p>
            <a:pPr>
              <a:lnSpc>
                <a:spcPct val="100000"/>
              </a:lnSpc>
            </a:pPr>
            <a:r>
              <a:rPr lang="en-US" b="1" i="0">
                <a:effectLst/>
                <a:latin typeface="Arial" panose="020B0604020202020204" pitchFamily="34" charset="0"/>
              </a:rPr>
              <a:t>Fairness in Collegiate Athletics Act</a:t>
            </a:r>
            <a:endParaRPr lang="en-US" b="0" i="0">
              <a:effectLst/>
              <a:latin typeface="Arial" panose="020B0604020202020204" pitchFamily="34" charset="0"/>
            </a:endParaRPr>
          </a:p>
          <a:p>
            <a:pPr>
              <a:lnSpc>
                <a:spcPct val="100000"/>
              </a:lnSpc>
            </a:pPr>
            <a:r>
              <a:rPr lang="en-US" b="0" i="0">
                <a:effectLst/>
                <a:latin typeface="Arial" panose="020B0604020202020204" pitchFamily="34" charset="0"/>
              </a:rPr>
              <a:t>This bill requires an intercollegiate athletic association to establish a policy that permits a student athlete to earn compensation from a third party for the use of the name, image, or likeness of the athlete and to obtain professional representation with respect to such compensation.</a:t>
            </a:r>
          </a:p>
          <a:p>
            <a:pPr>
              <a:lnSpc>
                <a:spcPct val="100000"/>
              </a:lnSpc>
            </a:pPr>
            <a:r>
              <a:rPr lang="en-US" b="0" i="0">
                <a:effectLst/>
                <a:latin typeface="Arial" panose="020B0604020202020204" pitchFamily="34" charset="0"/>
              </a:rPr>
              <a:t>An association must establish rules and programs to administer such policy, including reporting requirements for such compensation and necessary measures to preserve the amateur status of student athletes.</a:t>
            </a:r>
          </a:p>
          <a:p>
            <a:pPr>
              <a:lnSpc>
                <a:spcPct val="100000"/>
              </a:lnSpc>
            </a:pPr>
            <a:endParaRPr lang="en-US"/>
          </a:p>
        </p:txBody>
      </p:sp>
    </p:spTree>
    <p:extLst>
      <p:ext uri="{BB962C8B-B14F-4D97-AF65-F5344CB8AC3E}">
        <p14:creationId xmlns:p14="http://schemas.microsoft.com/office/powerpoint/2010/main" val="624953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83AE1B-A3B6-4ECF-92D9-91D1687F1FC5}"/>
              </a:ext>
            </a:extLst>
          </p:cNvPr>
          <p:cNvSpPr>
            <a:spLocks noGrp="1"/>
          </p:cNvSpPr>
          <p:nvPr>
            <p:ph type="title"/>
          </p:nvPr>
        </p:nvSpPr>
        <p:spPr>
          <a:xfrm>
            <a:off x="584201" y="702156"/>
            <a:ext cx="7011413" cy="1013800"/>
          </a:xfrm>
        </p:spPr>
        <p:txBody>
          <a:bodyPr>
            <a:normAutofit/>
          </a:bodyPr>
          <a:lstStyle/>
          <a:p>
            <a:r>
              <a:rPr lang="en-US">
                <a:solidFill>
                  <a:schemeClr val="tx2"/>
                </a:solidFill>
              </a:rPr>
              <a:t>Other federal laws proposed</a:t>
            </a:r>
          </a:p>
        </p:txBody>
      </p:sp>
      <p:sp>
        <p:nvSpPr>
          <p:cNvPr id="12" name="Rectangle 11">
            <a:extLst>
              <a:ext uri="{FF2B5EF4-FFF2-40B4-BE49-F238E27FC236}">
                <a16:creationId xmlns:a16="http://schemas.microsoft.com/office/drawing/2014/main" id="{EE54A6FE-D8CB-48A3-900B-053D4EBD3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0058680-D07C-4893-B2B7-91543F18A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69784034-B14E-4C61-9182-C4B41161C30F}"/>
              </a:ext>
            </a:extLst>
          </p:cNvPr>
          <p:cNvSpPr>
            <a:spLocks noGrp="1"/>
          </p:cNvSpPr>
          <p:nvPr>
            <p:ph idx="1"/>
          </p:nvPr>
        </p:nvSpPr>
        <p:spPr>
          <a:xfrm>
            <a:off x="584200" y="1896533"/>
            <a:ext cx="7011413" cy="3962266"/>
          </a:xfrm>
        </p:spPr>
        <p:txBody>
          <a:bodyPr>
            <a:normAutofit/>
          </a:bodyPr>
          <a:lstStyle/>
          <a:p>
            <a:r>
              <a:rPr lang="en-US" b="1">
                <a:latin typeface="Arial" panose="020B0604020202020204" pitchFamily="34" charset="0"/>
              </a:rPr>
              <a:t>S 4004 Student Athlete Level Playing Field Act</a:t>
            </a:r>
          </a:p>
          <a:p>
            <a:r>
              <a:rPr lang="en-US" b="1" i="0">
                <a:effectLst/>
                <a:latin typeface="Arial" panose="020B0604020202020204" pitchFamily="34" charset="0"/>
              </a:rPr>
              <a:t>S 8382 </a:t>
            </a:r>
            <a:r>
              <a:rPr lang="en-US" b="1" i="0" err="1">
                <a:effectLst/>
                <a:latin typeface="Arial" panose="020B0604020202020204" pitchFamily="34" charset="0"/>
              </a:rPr>
              <a:t>Collegiage</a:t>
            </a:r>
            <a:r>
              <a:rPr lang="en-US" b="1" i="0">
                <a:effectLst/>
                <a:latin typeface="Arial" panose="020B0604020202020204" pitchFamily="34" charset="0"/>
              </a:rPr>
              <a:t> Athlete Compensation Rights Act</a:t>
            </a:r>
          </a:p>
          <a:p>
            <a:r>
              <a:rPr lang="en-US" b="1">
                <a:latin typeface="Arial" panose="020B0604020202020204" pitchFamily="34" charset="0"/>
              </a:rPr>
              <a:t>S 5003 College Athlete Bill of Rights</a:t>
            </a:r>
          </a:p>
          <a:p>
            <a:r>
              <a:rPr lang="en-US" b="1">
                <a:latin typeface="Arial" panose="020B0604020202020204" pitchFamily="34" charset="0"/>
              </a:rPr>
              <a:t>S 5062 Amateur athletes Protection and Compensation Act of 2021</a:t>
            </a:r>
          </a:p>
          <a:p>
            <a:r>
              <a:rPr lang="en-US" b="1" i="0">
                <a:effectLst/>
                <a:latin typeface="Arial" panose="020B0604020202020204" pitchFamily="34" charset="0"/>
              </a:rPr>
              <a:t>S 414 College Athlete Economic Freedom Act</a:t>
            </a:r>
            <a:r>
              <a:rPr lang="en-US" b="0" i="0">
                <a:effectLst/>
                <a:latin typeface="Arial" panose="020B0604020202020204" pitchFamily="34" charset="0"/>
              </a:rPr>
              <a:t>.</a:t>
            </a:r>
          </a:p>
          <a:p>
            <a:endParaRPr lang="en-US" dirty="0"/>
          </a:p>
        </p:txBody>
      </p:sp>
      <p:pic>
        <p:nvPicPr>
          <p:cNvPr id="5" name="Picture 4" descr="Front steps and columns of a majestic city building">
            <a:extLst>
              <a:ext uri="{FF2B5EF4-FFF2-40B4-BE49-F238E27FC236}">
                <a16:creationId xmlns:a16="http://schemas.microsoft.com/office/drawing/2014/main" id="{D6F41B72-1871-4368-9A34-5B3864EA3D29}"/>
              </a:ext>
            </a:extLst>
          </p:cNvPr>
          <p:cNvPicPr>
            <a:picLocks noChangeAspect="1"/>
          </p:cNvPicPr>
          <p:nvPr/>
        </p:nvPicPr>
        <p:blipFill rotWithShape="1">
          <a:blip r:embed="rId2"/>
          <a:srcRect l="32708" r="24481" b="-1"/>
          <a:stretch/>
        </p:blipFill>
        <p:spPr>
          <a:xfrm>
            <a:off x="8042147" y="601201"/>
            <a:ext cx="3703320" cy="5774200"/>
          </a:xfrm>
          <a:prstGeom prst="rect">
            <a:avLst/>
          </a:prstGeom>
        </p:spPr>
      </p:pic>
    </p:spTree>
    <p:extLst>
      <p:ext uri="{BB962C8B-B14F-4D97-AF65-F5344CB8AC3E}">
        <p14:creationId xmlns:p14="http://schemas.microsoft.com/office/powerpoint/2010/main" val="1750682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AAAB002-E48E-4009-828A-511F7A828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illing out forms on a table">
            <a:extLst>
              <a:ext uri="{FF2B5EF4-FFF2-40B4-BE49-F238E27FC236}">
                <a16:creationId xmlns:a16="http://schemas.microsoft.com/office/drawing/2014/main" id="{617ECB04-2985-468A-B5F1-F3C667A5BDB3}"/>
              </a:ext>
            </a:extLst>
          </p:cNvPr>
          <p:cNvPicPr>
            <a:picLocks noChangeAspect="1"/>
          </p:cNvPicPr>
          <p:nvPr/>
        </p:nvPicPr>
        <p:blipFill rotWithShape="1">
          <a:blip r:embed="rId2"/>
          <a:srcRect l="9091" t="15348" b="8043"/>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97EF55D5-23F0-4398-B16B-AEF5778C3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7" y="423123"/>
            <a:ext cx="4216219"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FDF32581-CAA1-43C6-8532-DC56C8435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7" y="601200"/>
            <a:ext cx="4214869" cy="5757055"/>
          </a:xfrm>
          <a:prstGeom prst="rect">
            <a:avLst/>
          </a:prstGeom>
          <a:solidFill>
            <a:srgbClr val="465359">
              <a:alpha val="97000"/>
            </a:srgb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A210279-974F-4D85-9297-104D8CB3FC02}"/>
              </a:ext>
            </a:extLst>
          </p:cNvPr>
          <p:cNvSpPr>
            <a:spLocks noGrp="1"/>
          </p:cNvSpPr>
          <p:nvPr>
            <p:ph type="title"/>
          </p:nvPr>
        </p:nvSpPr>
        <p:spPr>
          <a:xfrm>
            <a:off x="681540" y="1131195"/>
            <a:ext cx="3730810" cy="1247938"/>
          </a:xfrm>
        </p:spPr>
        <p:txBody>
          <a:bodyPr anchor="ctr">
            <a:normAutofit/>
          </a:bodyPr>
          <a:lstStyle/>
          <a:p>
            <a:r>
              <a:rPr lang="en-US" sz="2600">
                <a:solidFill>
                  <a:srgbClr val="FFFFFF"/>
                </a:solidFill>
              </a:rPr>
              <a:t>Resources	</a:t>
            </a:r>
          </a:p>
        </p:txBody>
      </p:sp>
      <p:sp>
        <p:nvSpPr>
          <p:cNvPr id="3" name="Content Placeholder 2">
            <a:extLst>
              <a:ext uri="{FF2B5EF4-FFF2-40B4-BE49-F238E27FC236}">
                <a16:creationId xmlns:a16="http://schemas.microsoft.com/office/drawing/2014/main" id="{31A745DC-374A-4F75-8A7C-BAC5BE108C3A}"/>
              </a:ext>
            </a:extLst>
          </p:cNvPr>
          <p:cNvSpPr>
            <a:spLocks noGrp="1"/>
          </p:cNvSpPr>
          <p:nvPr>
            <p:ph idx="1"/>
          </p:nvPr>
        </p:nvSpPr>
        <p:spPr>
          <a:xfrm>
            <a:off x="678531" y="2438399"/>
            <a:ext cx="3730810" cy="3505201"/>
          </a:xfrm>
        </p:spPr>
        <p:txBody>
          <a:bodyPr>
            <a:normAutofit/>
          </a:bodyPr>
          <a:lstStyle/>
          <a:p>
            <a:r>
              <a:rPr lang="en-US">
                <a:solidFill>
                  <a:srgbClr val="FFFFFF"/>
                </a:solidFill>
              </a:rPr>
              <a:t>History of NIL</a:t>
            </a:r>
          </a:p>
          <a:p>
            <a:pPr lvl="1"/>
            <a:r>
              <a:rPr lang="en-US">
                <a:solidFill>
                  <a:srgbClr val="FFFFFF"/>
                </a:solidFill>
                <a:hlinkClick r:id="rId3"/>
              </a:rPr>
              <a:t>https://www.espn.com/college-sports/story/_/id/31086019/everything-need-know-ncaa-nil-debate</a:t>
            </a:r>
            <a:endParaRPr lang="en-US">
              <a:solidFill>
                <a:srgbClr val="FFFFFF"/>
              </a:solidFill>
            </a:endParaRPr>
          </a:p>
          <a:p>
            <a:pPr marL="324000" lvl="1" indent="0">
              <a:buNone/>
            </a:pPr>
            <a:r>
              <a:rPr lang="en-US">
                <a:solidFill>
                  <a:srgbClr val="FFFFFF"/>
                </a:solidFill>
              </a:rPr>
              <a:t> </a:t>
            </a:r>
          </a:p>
          <a:p>
            <a:r>
              <a:rPr lang="en-US">
                <a:solidFill>
                  <a:srgbClr val="FFFFFF"/>
                </a:solidFill>
              </a:rPr>
              <a:t>State and Federal Laws</a:t>
            </a:r>
          </a:p>
          <a:p>
            <a:pPr lvl="1"/>
            <a:r>
              <a:rPr lang="en-US">
                <a:solidFill>
                  <a:srgbClr val="FFFFFF"/>
                </a:solidFill>
                <a:hlinkClick r:id="rId4"/>
              </a:rPr>
              <a:t>https://businessofcollegesports.com/tracker-name-image-and-likeness-legislation-by-state/?amp</a:t>
            </a:r>
            <a:endParaRPr lang="en-US">
              <a:solidFill>
                <a:srgbClr val="FFFFFF"/>
              </a:solidFill>
            </a:endParaRPr>
          </a:p>
          <a:p>
            <a:pPr lvl="1"/>
            <a:endParaRPr lang="en-US">
              <a:solidFill>
                <a:srgbClr val="FFFFFF"/>
              </a:solidFill>
            </a:endParaRPr>
          </a:p>
        </p:txBody>
      </p:sp>
    </p:spTree>
    <p:extLst>
      <p:ext uri="{BB962C8B-B14F-4D97-AF65-F5344CB8AC3E}">
        <p14:creationId xmlns:p14="http://schemas.microsoft.com/office/powerpoint/2010/main" val="339537934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2308-DDB2-420E-AF12-AE2F83668EA4}"/>
              </a:ext>
            </a:extLst>
          </p:cNvPr>
          <p:cNvSpPr>
            <a:spLocks noGrp="1"/>
          </p:cNvSpPr>
          <p:nvPr>
            <p:ph type="title"/>
          </p:nvPr>
        </p:nvSpPr>
        <p:spPr>
          <a:xfrm>
            <a:off x="581192" y="702156"/>
            <a:ext cx="5161882" cy="1188720"/>
          </a:xfrm>
        </p:spPr>
        <p:txBody>
          <a:bodyPr/>
          <a:lstStyle/>
          <a:p>
            <a:r>
              <a:rPr lang="en-US" dirty="0"/>
              <a:t>NCAA Current policy</a:t>
            </a:r>
          </a:p>
        </p:txBody>
      </p:sp>
      <p:sp>
        <p:nvSpPr>
          <p:cNvPr id="3" name="Content Placeholder 2">
            <a:extLst>
              <a:ext uri="{FF2B5EF4-FFF2-40B4-BE49-F238E27FC236}">
                <a16:creationId xmlns:a16="http://schemas.microsoft.com/office/drawing/2014/main" id="{CA41ABCF-52FE-4D7D-AA2A-D0C90BDFE01C}"/>
              </a:ext>
            </a:extLst>
          </p:cNvPr>
          <p:cNvSpPr>
            <a:spLocks noGrp="1"/>
          </p:cNvSpPr>
          <p:nvPr>
            <p:ph idx="1"/>
          </p:nvPr>
        </p:nvSpPr>
        <p:spPr>
          <a:xfrm>
            <a:off x="581193" y="2340864"/>
            <a:ext cx="6332954" cy="3634486"/>
          </a:xfrm>
        </p:spPr>
        <p:txBody>
          <a:bodyPr>
            <a:normAutofit/>
          </a:bodyPr>
          <a:lstStyle/>
          <a:p>
            <a:pPr algn="l">
              <a:buFont typeface="Arial" panose="020B0604020202020204" pitchFamily="34" charset="0"/>
              <a:buChar char="•"/>
            </a:pPr>
            <a:r>
              <a:rPr lang="en-US" b="0" i="0" dirty="0">
                <a:solidFill>
                  <a:srgbClr val="000000"/>
                </a:solidFill>
                <a:effectLst/>
                <a:latin typeface="supria-sans"/>
              </a:rPr>
              <a:t>Individuals can engage in NIL activities that are consistent with the law of the state where the school is located. Colleges and universities may be a resource for state law questions.</a:t>
            </a:r>
          </a:p>
          <a:p>
            <a:pPr algn="l">
              <a:buFont typeface="Arial" panose="020B0604020202020204" pitchFamily="34" charset="0"/>
              <a:buChar char="•"/>
            </a:pPr>
            <a:r>
              <a:rPr lang="en-US" b="0" i="0" dirty="0">
                <a:solidFill>
                  <a:srgbClr val="000000"/>
                </a:solidFill>
                <a:effectLst/>
                <a:latin typeface="supria-sans"/>
              </a:rPr>
              <a:t>College athletes who attend a school in a state without an NIL law can engage in this type of activity without violating NCAA rules related to name, image and likeness.</a:t>
            </a:r>
          </a:p>
          <a:p>
            <a:pPr algn="l">
              <a:buFont typeface="Arial" panose="020B0604020202020204" pitchFamily="34" charset="0"/>
              <a:buChar char="•"/>
            </a:pPr>
            <a:r>
              <a:rPr lang="en-US" b="0" i="0" dirty="0">
                <a:solidFill>
                  <a:srgbClr val="000000"/>
                </a:solidFill>
                <a:effectLst/>
                <a:latin typeface="supria-sans"/>
              </a:rPr>
              <a:t>Individuals can use a professional services provider for NIL activities.</a:t>
            </a:r>
          </a:p>
          <a:p>
            <a:pPr algn="l">
              <a:buFont typeface="Arial" panose="020B0604020202020204" pitchFamily="34" charset="0"/>
              <a:buChar char="•"/>
            </a:pPr>
            <a:r>
              <a:rPr lang="en-US" b="0" i="0" dirty="0">
                <a:solidFill>
                  <a:srgbClr val="000000"/>
                </a:solidFill>
                <a:effectLst/>
                <a:latin typeface="supria-sans"/>
              </a:rPr>
              <a:t>Student-athletes should report NIL activities consistent with state law or school and conference requirements to their school.</a:t>
            </a:r>
          </a:p>
        </p:txBody>
      </p:sp>
      <p:sp>
        <p:nvSpPr>
          <p:cNvPr id="4" name="Title 1">
            <a:extLst>
              <a:ext uri="{FF2B5EF4-FFF2-40B4-BE49-F238E27FC236}">
                <a16:creationId xmlns:a16="http://schemas.microsoft.com/office/drawing/2014/main" id="{31288E62-EBFC-4CEB-BF9F-2B4F1BEB8B3B}"/>
              </a:ext>
            </a:extLst>
          </p:cNvPr>
          <p:cNvSpPr txBox="1">
            <a:spLocks/>
          </p:cNvSpPr>
          <p:nvPr/>
        </p:nvSpPr>
        <p:spPr>
          <a:xfrm>
            <a:off x="7491663" y="882650"/>
            <a:ext cx="5161882"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NAIA Current policy</a:t>
            </a:r>
          </a:p>
        </p:txBody>
      </p:sp>
      <p:sp>
        <p:nvSpPr>
          <p:cNvPr id="5" name="Content Placeholder 2">
            <a:extLst>
              <a:ext uri="{FF2B5EF4-FFF2-40B4-BE49-F238E27FC236}">
                <a16:creationId xmlns:a16="http://schemas.microsoft.com/office/drawing/2014/main" id="{2463DA74-454F-498F-9916-0703E363DBFF}"/>
              </a:ext>
            </a:extLst>
          </p:cNvPr>
          <p:cNvSpPr txBox="1">
            <a:spLocks/>
          </p:cNvSpPr>
          <p:nvPr/>
        </p:nvSpPr>
        <p:spPr>
          <a:xfrm>
            <a:off x="7491663" y="2340864"/>
            <a:ext cx="3766220" cy="1412989"/>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Arial" panose="020B0604020202020204" pitchFamily="34" charset="0"/>
              <a:buChar char="•"/>
            </a:pPr>
            <a:r>
              <a:rPr lang="en-US" dirty="0">
                <a:solidFill>
                  <a:srgbClr val="000000"/>
                </a:solidFill>
                <a:latin typeface="supria-sans"/>
              </a:rPr>
              <a:t>Unrestricted NIL activity permitted.</a:t>
            </a:r>
          </a:p>
          <a:p>
            <a:pPr>
              <a:buFont typeface="Arial" panose="020B0604020202020204" pitchFamily="34" charset="0"/>
              <a:buChar char="•"/>
            </a:pPr>
            <a:r>
              <a:rPr lang="en-US" dirty="0">
                <a:solidFill>
                  <a:srgbClr val="000000"/>
                </a:solidFill>
                <a:latin typeface="supria-sans"/>
              </a:rPr>
              <a:t>Reporting requirements</a:t>
            </a:r>
          </a:p>
        </p:txBody>
      </p:sp>
    </p:spTree>
    <p:extLst>
      <p:ext uri="{BB962C8B-B14F-4D97-AF65-F5344CB8AC3E}">
        <p14:creationId xmlns:p14="http://schemas.microsoft.com/office/powerpoint/2010/main" val="2365048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3B8DB28-FA7D-4C33-BBA2-6D73D0156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le runner leaving starting block">
            <a:extLst>
              <a:ext uri="{FF2B5EF4-FFF2-40B4-BE49-F238E27FC236}">
                <a16:creationId xmlns:a16="http://schemas.microsoft.com/office/drawing/2014/main" id="{2B7FB422-0207-4B1D-B50C-619D12794427}"/>
              </a:ext>
            </a:extLst>
          </p:cNvPr>
          <p:cNvPicPr>
            <a:picLocks noChangeAspect="1"/>
          </p:cNvPicPr>
          <p:nvPr/>
        </p:nvPicPr>
        <p:blipFill rotWithShape="1">
          <a:blip r:embed="rId2"/>
          <a:srcRect t="25047" r="9091" b="6771"/>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264FF5A0-304A-44DA-A4D4-A1E66D92F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8" y="457200"/>
            <a:ext cx="7507224"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AD43769B-7D6E-4E76-B810-BEC3B774B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7" y="597643"/>
            <a:ext cx="7503665" cy="5794689"/>
          </a:xfrm>
          <a:prstGeom prst="rect">
            <a:avLst/>
          </a:prstGeom>
          <a:solidFill>
            <a:srgbClr val="465359">
              <a:alpha val="97000"/>
            </a:srgb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FE32308-DDB2-420E-AF12-AE2F83668EA4}"/>
              </a:ext>
            </a:extLst>
          </p:cNvPr>
          <p:cNvSpPr>
            <a:spLocks noGrp="1"/>
          </p:cNvSpPr>
          <p:nvPr>
            <p:ph type="title"/>
          </p:nvPr>
        </p:nvSpPr>
        <p:spPr>
          <a:xfrm>
            <a:off x="673856" y="1131195"/>
            <a:ext cx="7034288" cy="1247938"/>
          </a:xfrm>
        </p:spPr>
        <p:txBody>
          <a:bodyPr anchor="ctr">
            <a:normAutofit/>
          </a:bodyPr>
          <a:lstStyle/>
          <a:p>
            <a:r>
              <a:rPr lang="en-US">
                <a:solidFill>
                  <a:srgbClr val="FFFFFF"/>
                </a:solidFill>
              </a:rPr>
              <a:t>USCAA Current policy</a:t>
            </a:r>
          </a:p>
        </p:txBody>
      </p:sp>
      <p:sp>
        <p:nvSpPr>
          <p:cNvPr id="3" name="Content Placeholder 2">
            <a:extLst>
              <a:ext uri="{FF2B5EF4-FFF2-40B4-BE49-F238E27FC236}">
                <a16:creationId xmlns:a16="http://schemas.microsoft.com/office/drawing/2014/main" id="{CA41ABCF-52FE-4D7D-AA2A-D0C90BDFE01C}"/>
              </a:ext>
            </a:extLst>
          </p:cNvPr>
          <p:cNvSpPr>
            <a:spLocks noGrp="1"/>
          </p:cNvSpPr>
          <p:nvPr>
            <p:ph idx="1"/>
          </p:nvPr>
        </p:nvSpPr>
        <p:spPr>
          <a:xfrm>
            <a:off x="670885" y="2438400"/>
            <a:ext cx="7037222" cy="3376252"/>
          </a:xfrm>
        </p:spPr>
        <p:txBody>
          <a:bodyPr>
            <a:normAutofit/>
          </a:bodyPr>
          <a:lstStyle/>
          <a:p>
            <a:pPr>
              <a:buFont typeface="Arial" panose="020B0604020202020204" pitchFamily="34" charset="0"/>
              <a:buChar char="•"/>
            </a:pPr>
            <a:r>
              <a:rPr lang="en-US" b="0" i="0">
                <a:solidFill>
                  <a:srgbClr val="FFFFFF"/>
                </a:solidFill>
                <a:effectLst/>
                <a:latin typeface="supria-sans"/>
              </a:rPr>
              <a:t>Reprieve from Bylaw 24.5.7</a:t>
            </a:r>
          </a:p>
          <a:p>
            <a:pPr fontAlgn="base"/>
            <a:r>
              <a:rPr lang="en-US" b="1" i="1">
                <a:solidFill>
                  <a:srgbClr val="FFFFFF"/>
                </a:solidFill>
                <a:effectLst/>
                <a:latin typeface="Montserrat" panose="00000500000000000000" pitchFamily="2" charset="0"/>
              </a:rPr>
              <a:t>24.5.7 Amateur Status Only amateur students shall be eligible to participate in a given sport. A student-athlete would not be eligible if they have violated any of the following guidelines.</a:t>
            </a:r>
            <a:endParaRPr lang="en-US" b="0" i="0">
              <a:solidFill>
                <a:srgbClr val="FFFFFF"/>
              </a:solidFill>
              <a:effectLst/>
              <a:latin typeface="Montserrat" panose="00000500000000000000" pitchFamily="2" charset="0"/>
            </a:endParaRPr>
          </a:p>
          <a:p>
            <a:pPr fontAlgn="base"/>
            <a:r>
              <a:rPr lang="en-US" b="1" i="1">
                <a:solidFill>
                  <a:srgbClr val="FFFFFF"/>
                </a:solidFill>
                <a:effectLst/>
                <a:latin typeface="Montserrat" panose="00000500000000000000" pitchFamily="2" charset="0"/>
              </a:rPr>
              <a:t>Article 4: Receiving payment for any public appearance or promotion of product/business, if the appearance makes reference to the student’s intercollegiate athletic participation in any sport or the school in which the student competes.</a:t>
            </a:r>
            <a:endParaRPr lang="en-US" b="0" i="0">
              <a:solidFill>
                <a:srgbClr val="FFFFFF"/>
              </a:solidFill>
              <a:effectLst/>
              <a:latin typeface="Montserrat" panose="00000500000000000000" pitchFamily="2" charset="0"/>
            </a:endParaRPr>
          </a:p>
          <a:p>
            <a:pPr>
              <a:buFont typeface="Arial" panose="020B0604020202020204" pitchFamily="34" charset="0"/>
              <a:buChar char="•"/>
            </a:pPr>
            <a:endParaRPr lang="en-US" b="0" i="0">
              <a:solidFill>
                <a:srgbClr val="FFFFFF"/>
              </a:solidFill>
              <a:effectLst/>
              <a:latin typeface="supria-sans"/>
            </a:endParaRPr>
          </a:p>
        </p:txBody>
      </p:sp>
    </p:spTree>
    <p:extLst>
      <p:ext uri="{BB962C8B-B14F-4D97-AF65-F5344CB8AC3E}">
        <p14:creationId xmlns:p14="http://schemas.microsoft.com/office/powerpoint/2010/main" val="814825489"/>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2308-DDB2-420E-AF12-AE2F83668EA4}"/>
              </a:ext>
            </a:extLst>
          </p:cNvPr>
          <p:cNvSpPr>
            <a:spLocks noGrp="1"/>
          </p:cNvSpPr>
          <p:nvPr>
            <p:ph type="title"/>
          </p:nvPr>
        </p:nvSpPr>
        <p:spPr>
          <a:xfrm>
            <a:off x="581191" y="702156"/>
            <a:ext cx="10824745" cy="1188720"/>
          </a:xfrm>
        </p:spPr>
        <p:txBody>
          <a:bodyPr/>
          <a:lstStyle/>
          <a:p>
            <a:r>
              <a:rPr lang="en-US" dirty="0"/>
              <a:t>USCAA Current policy</a:t>
            </a:r>
          </a:p>
        </p:txBody>
      </p:sp>
      <p:sp>
        <p:nvSpPr>
          <p:cNvPr id="3" name="Content Placeholder 2">
            <a:extLst>
              <a:ext uri="{FF2B5EF4-FFF2-40B4-BE49-F238E27FC236}">
                <a16:creationId xmlns:a16="http://schemas.microsoft.com/office/drawing/2014/main" id="{CA41ABCF-52FE-4D7D-AA2A-D0C90BDFE01C}"/>
              </a:ext>
            </a:extLst>
          </p:cNvPr>
          <p:cNvSpPr>
            <a:spLocks noGrp="1"/>
          </p:cNvSpPr>
          <p:nvPr>
            <p:ph idx="1"/>
          </p:nvPr>
        </p:nvSpPr>
        <p:spPr>
          <a:xfrm>
            <a:off x="581192" y="2340863"/>
            <a:ext cx="10824743" cy="3658883"/>
          </a:xfrm>
        </p:spPr>
        <p:txBody>
          <a:bodyPr>
            <a:normAutofit fontScale="92500" lnSpcReduction="10000"/>
          </a:bodyPr>
          <a:lstStyle/>
          <a:p>
            <a:pPr algn="l" fontAlgn="base"/>
            <a:r>
              <a:rPr lang="en-US" b="0" i="0" dirty="0">
                <a:solidFill>
                  <a:srgbClr val="000000"/>
                </a:solidFill>
                <a:effectLst/>
                <a:latin typeface="Montserrat" panose="00000500000000000000" pitchFamily="2" charset="0"/>
              </a:rPr>
              <a:t>While the USCAA works to create new policies, student-athletes and institutions should abide by the following:</a:t>
            </a:r>
          </a:p>
          <a:p>
            <a:pPr algn="l" fontAlgn="base">
              <a:buFont typeface="+mj-lt"/>
              <a:buAutoNum type="arabicPeriod"/>
            </a:pPr>
            <a:r>
              <a:rPr lang="en-US" b="0" i="0" dirty="0">
                <a:solidFill>
                  <a:srgbClr val="444444"/>
                </a:solidFill>
                <a:effectLst/>
                <a:latin typeface="Montserrat" panose="00000500000000000000" pitchFamily="2" charset="0"/>
              </a:rPr>
              <a:t>Comply with respective state laws surrounding NIL.</a:t>
            </a:r>
          </a:p>
          <a:p>
            <a:pPr algn="l" fontAlgn="base">
              <a:buFont typeface="+mj-lt"/>
              <a:buAutoNum type="arabicPeriod"/>
            </a:pPr>
            <a:r>
              <a:rPr lang="en-US" b="0" i="0" dirty="0">
                <a:solidFill>
                  <a:srgbClr val="444444"/>
                </a:solidFill>
                <a:effectLst/>
                <a:latin typeface="Montserrat" panose="00000500000000000000" pitchFamily="2" charset="0"/>
              </a:rPr>
              <a:t>Institutions </a:t>
            </a:r>
            <a:r>
              <a:rPr lang="en-US" b="0" i="0" u="sng" dirty="0">
                <a:solidFill>
                  <a:srgbClr val="444444"/>
                </a:solidFill>
                <a:effectLst/>
                <a:latin typeface="Montserrat" panose="00000500000000000000" pitchFamily="2" charset="0"/>
              </a:rPr>
              <a:t>must</a:t>
            </a:r>
            <a:r>
              <a:rPr lang="en-US" b="0" i="0" dirty="0">
                <a:solidFill>
                  <a:srgbClr val="444444"/>
                </a:solidFill>
                <a:effectLst/>
                <a:latin typeface="Montserrat" panose="00000500000000000000" pitchFamily="2" charset="0"/>
              </a:rPr>
              <a:t> develop reporting procedures </a:t>
            </a:r>
            <a:r>
              <a:rPr lang="en-US" b="0" i="1" dirty="0">
                <a:solidFill>
                  <a:srgbClr val="444444"/>
                </a:solidFill>
                <a:effectLst/>
                <a:latin typeface="Montserrat" panose="00000500000000000000" pitchFamily="2" charset="0"/>
              </a:rPr>
              <a:t>(required in most states)</a:t>
            </a:r>
            <a:r>
              <a:rPr lang="en-US" b="0" i="0" dirty="0">
                <a:solidFill>
                  <a:srgbClr val="444444"/>
                </a:solidFill>
                <a:effectLst/>
                <a:latin typeface="Montserrat" panose="00000500000000000000" pitchFamily="2" charset="0"/>
              </a:rPr>
              <a:t> for student-athletes to report any NIL appearances and/or contracts.</a:t>
            </a:r>
          </a:p>
          <a:p>
            <a:pPr algn="l" fontAlgn="base">
              <a:buFont typeface="+mj-lt"/>
              <a:buAutoNum type="arabicPeriod"/>
            </a:pPr>
            <a:r>
              <a:rPr lang="en-US" b="0" i="0" dirty="0">
                <a:solidFill>
                  <a:srgbClr val="444444"/>
                </a:solidFill>
                <a:effectLst/>
                <a:latin typeface="Montserrat" panose="00000500000000000000" pitchFamily="2" charset="0"/>
              </a:rPr>
              <a:t>Institutions and states have the right to limit advertising categories (largely considered vice categories – gambling, tobacco, alcohol, etc.).  Institutions should comply with state laws when looking to prohibit advertising categories.</a:t>
            </a:r>
          </a:p>
          <a:p>
            <a:pPr algn="l" fontAlgn="base">
              <a:buFont typeface="+mj-lt"/>
              <a:buAutoNum type="arabicPeriod"/>
            </a:pPr>
            <a:r>
              <a:rPr lang="en-US" b="0" i="0" dirty="0">
                <a:solidFill>
                  <a:srgbClr val="444444"/>
                </a:solidFill>
                <a:effectLst/>
                <a:latin typeface="Montserrat" panose="00000500000000000000" pitchFamily="2" charset="0"/>
              </a:rPr>
              <a:t>Institutions must determine if a student-athlete may use institutional marks or appear in school apparel when participating in NIL appearances. </a:t>
            </a:r>
          </a:p>
          <a:p>
            <a:pPr algn="l" fontAlgn="base">
              <a:buFont typeface="+mj-lt"/>
              <a:buAutoNum type="arabicPeriod"/>
            </a:pPr>
            <a:r>
              <a:rPr lang="en-US" dirty="0">
                <a:solidFill>
                  <a:srgbClr val="444444"/>
                </a:solidFill>
                <a:latin typeface="Montserrat" panose="00000500000000000000" pitchFamily="2" charset="0"/>
              </a:rPr>
              <a:t>Still no pay to play!</a:t>
            </a:r>
            <a:endParaRPr lang="en-US" b="0" i="0" dirty="0">
              <a:solidFill>
                <a:srgbClr val="444444"/>
              </a:solidFill>
              <a:effectLst/>
              <a:latin typeface="Montserrat" panose="00000500000000000000" pitchFamily="2" charset="0"/>
            </a:endParaRPr>
          </a:p>
          <a:p>
            <a:pPr algn="l">
              <a:buFont typeface="Arial" panose="020B0604020202020204" pitchFamily="34" charset="0"/>
              <a:buChar char="•"/>
            </a:pPr>
            <a:endParaRPr lang="en-US" b="0" i="0" dirty="0">
              <a:solidFill>
                <a:srgbClr val="000000"/>
              </a:solidFill>
              <a:effectLst/>
              <a:latin typeface="supria-sans"/>
            </a:endParaRPr>
          </a:p>
        </p:txBody>
      </p:sp>
    </p:spTree>
    <p:extLst>
      <p:ext uri="{BB962C8B-B14F-4D97-AF65-F5344CB8AC3E}">
        <p14:creationId xmlns:p14="http://schemas.microsoft.com/office/powerpoint/2010/main" val="2782834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E32308-DDB2-420E-AF12-AE2F83668EA4}"/>
              </a:ext>
            </a:extLst>
          </p:cNvPr>
          <p:cNvSpPr>
            <a:spLocks noGrp="1"/>
          </p:cNvSpPr>
          <p:nvPr>
            <p:ph type="title"/>
          </p:nvPr>
        </p:nvSpPr>
        <p:spPr>
          <a:xfrm>
            <a:off x="581193" y="702156"/>
            <a:ext cx="6309003" cy="1013800"/>
          </a:xfrm>
        </p:spPr>
        <p:txBody>
          <a:bodyPr>
            <a:normAutofit/>
          </a:bodyPr>
          <a:lstStyle/>
          <a:p>
            <a:r>
              <a:rPr lang="en-US">
                <a:solidFill>
                  <a:schemeClr val="tx2"/>
                </a:solidFill>
              </a:rPr>
              <a:t>Future forward…</a:t>
            </a:r>
          </a:p>
        </p:txBody>
      </p:sp>
      <p:sp>
        <p:nvSpPr>
          <p:cNvPr id="12" name="Rectangle 11">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CA41ABCF-52FE-4D7D-AA2A-D0C90BDFE01C}"/>
              </a:ext>
            </a:extLst>
          </p:cNvPr>
          <p:cNvSpPr>
            <a:spLocks noGrp="1"/>
          </p:cNvSpPr>
          <p:nvPr>
            <p:ph idx="1"/>
          </p:nvPr>
        </p:nvSpPr>
        <p:spPr>
          <a:xfrm>
            <a:off x="581194" y="1896533"/>
            <a:ext cx="6309003" cy="3962266"/>
          </a:xfrm>
        </p:spPr>
        <p:txBody>
          <a:bodyPr>
            <a:normAutofit/>
          </a:bodyPr>
          <a:lstStyle/>
          <a:p>
            <a:pPr>
              <a:buFont typeface="Arial" panose="020B0604020202020204" pitchFamily="34" charset="0"/>
              <a:buChar char="•"/>
            </a:pPr>
            <a:r>
              <a:rPr lang="en-US" b="0" i="0">
                <a:solidFill>
                  <a:schemeClr val="tx2"/>
                </a:solidFill>
                <a:effectLst/>
                <a:latin typeface="supria-sans"/>
              </a:rPr>
              <a:t>The NCAA has asked Congress to consider adopting a federal policy on NIL that would make all such activity consistent among states.</a:t>
            </a:r>
          </a:p>
          <a:p>
            <a:pPr>
              <a:buFont typeface="Arial" panose="020B0604020202020204" pitchFamily="34" charset="0"/>
              <a:buChar char="•"/>
            </a:pPr>
            <a:r>
              <a:rPr lang="en-US">
                <a:solidFill>
                  <a:schemeClr val="tx2"/>
                </a:solidFill>
                <a:latin typeface="supria-sans"/>
              </a:rPr>
              <a:t>How restrictive should NIL be?  What activities should it permit or not</a:t>
            </a:r>
          </a:p>
          <a:p>
            <a:pPr>
              <a:buFont typeface="Arial" panose="020B0604020202020204" pitchFamily="34" charset="0"/>
              <a:buChar char="•"/>
            </a:pPr>
            <a:r>
              <a:rPr lang="en-US" b="0" i="0">
                <a:solidFill>
                  <a:schemeClr val="tx2"/>
                </a:solidFill>
                <a:effectLst/>
                <a:latin typeface="supria-sans"/>
              </a:rPr>
              <a:t>Do institutions/conference have the right to approve/disapprove of any such action by student-athletes?</a:t>
            </a:r>
          </a:p>
          <a:p>
            <a:pPr>
              <a:buFont typeface="Arial" panose="020B0604020202020204" pitchFamily="34" charset="0"/>
              <a:buChar char="•"/>
            </a:pPr>
            <a:r>
              <a:rPr lang="en-US">
                <a:solidFill>
                  <a:schemeClr val="tx2"/>
                </a:solidFill>
                <a:latin typeface="supria-sans"/>
              </a:rPr>
              <a:t>What does this mean for amateurism?</a:t>
            </a:r>
          </a:p>
          <a:p>
            <a:pPr>
              <a:buFont typeface="Arial" panose="020B0604020202020204" pitchFamily="34" charset="0"/>
              <a:buChar char="•"/>
            </a:pPr>
            <a:r>
              <a:rPr lang="en-US">
                <a:solidFill>
                  <a:schemeClr val="tx2"/>
                </a:solidFill>
                <a:latin typeface="supria-sans"/>
              </a:rPr>
              <a:t>How does this affect small colleges?</a:t>
            </a:r>
            <a:endParaRPr lang="en-US" b="0" i="0">
              <a:solidFill>
                <a:schemeClr val="tx2"/>
              </a:solidFill>
              <a:effectLst/>
              <a:latin typeface="supria-sans"/>
            </a:endParaRPr>
          </a:p>
        </p:txBody>
      </p:sp>
      <p:pic>
        <p:nvPicPr>
          <p:cNvPr id="5" name="Picture 4" descr="Woman leaning against white wall smiling">
            <a:extLst>
              <a:ext uri="{FF2B5EF4-FFF2-40B4-BE49-F238E27FC236}">
                <a16:creationId xmlns:a16="http://schemas.microsoft.com/office/drawing/2014/main" id="{688D0F37-8F24-492A-9866-E094AFCCDDE2}"/>
              </a:ext>
            </a:extLst>
          </p:cNvPr>
          <p:cNvPicPr>
            <a:picLocks noChangeAspect="1"/>
          </p:cNvPicPr>
          <p:nvPr/>
        </p:nvPicPr>
        <p:blipFill rotWithShape="1">
          <a:blip r:embed="rId2"/>
          <a:srcRect l="54020" r="518" b="-1"/>
          <a:stretch/>
        </p:blipFill>
        <p:spPr>
          <a:xfrm>
            <a:off x="7521283" y="10"/>
            <a:ext cx="4670717" cy="6857990"/>
          </a:xfrm>
          <a:prstGeom prst="rect">
            <a:avLst/>
          </a:prstGeom>
        </p:spPr>
      </p:pic>
    </p:spTree>
    <p:extLst>
      <p:ext uri="{BB962C8B-B14F-4D97-AF65-F5344CB8AC3E}">
        <p14:creationId xmlns:p14="http://schemas.microsoft.com/office/powerpoint/2010/main" val="3857446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B8DB28-FA7D-4C33-BBA2-6D73D0156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Young soccer players in action">
            <a:extLst>
              <a:ext uri="{FF2B5EF4-FFF2-40B4-BE49-F238E27FC236}">
                <a16:creationId xmlns:a16="http://schemas.microsoft.com/office/drawing/2014/main" id="{72BACACB-836E-45AF-BEE1-603AFF958090}"/>
              </a:ext>
            </a:extLst>
          </p:cNvPr>
          <p:cNvPicPr>
            <a:picLocks noChangeAspect="1"/>
          </p:cNvPicPr>
          <p:nvPr/>
        </p:nvPicPr>
        <p:blipFill rotWithShape="1">
          <a:blip r:embed="rId2"/>
          <a:srcRect t="10811" r="9091" b="13988"/>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264FF5A0-304A-44DA-A4D4-A1E66D92F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8" y="457200"/>
            <a:ext cx="7507224"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AD43769B-7D6E-4E76-B810-BEC3B774B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7" y="597643"/>
            <a:ext cx="7503665" cy="5794689"/>
          </a:xfrm>
          <a:prstGeom prst="rect">
            <a:avLst/>
          </a:prstGeom>
          <a:solidFill>
            <a:srgbClr val="465359">
              <a:alpha val="97000"/>
            </a:srgb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FE32308-DDB2-420E-AF12-AE2F83668EA4}"/>
              </a:ext>
            </a:extLst>
          </p:cNvPr>
          <p:cNvSpPr>
            <a:spLocks noGrp="1"/>
          </p:cNvSpPr>
          <p:nvPr>
            <p:ph type="title"/>
          </p:nvPr>
        </p:nvSpPr>
        <p:spPr>
          <a:xfrm>
            <a:off x="673856" y="1131195"/>
            <a:ext cx="7034288" cy="1247938"/>
          </a:xfrm>
        </p:spPr>
        <p:txBody>
          <a:bodyPr anchor="ctr">
            <a:normAutofit/>
          </a:bodyPr>
          <a:lstStyle/>
          <a:p>
            <a:r>
              <a:rPr lang="en-US">
                <a:solidFill>
                  <a:srgbClr val="FFFFFF"/>
                </a:solidFill>
              </a:rPr>
              <a:t>USCAA Goals &amp; Timeline</a:t>
            </a:r>
          </a:p>
        </p:txBody>
      </p:sp>
      <p:sp>
        <p:nvSpPr>
          <p:cNvPr id="3" name="Content Placeholder 2">
            <a:extLst>
              <a:ext uri="{FF2B5EF4-FFF2-40B4-BE49-F238E27FC236}">
                <a16:creationId xmlns:a16="http://schemas.microsoft.com/office/drawing/2014/main" id="{CA41ABCF-52FE-4D7D-AA2A-D0C90BDFE01C}"/>
              </a:ext>
            </a:extLst>
          </p:cNvPr>
          <p:cNvSpPr>
            <a:spLocks noGrp="1"/>
          </p:cNvSpPr>
          <p:nvPr>
            <p:ph idx="1"/>
          </p:nvPr>
        </p:nvSpPr>
        <p:spPr>
          <a:xfrm>
            <a:off x="670885" y="2438400"/>
            <a:ext cx="7037222" cy="3376252"/>
          </a:xfrm>
        </p:spPr>
        <p:txBody>
          <a:bodyPr>
            <a:normAutofit/>
          </a:bodyPr>
          <a:lstStyle/>
          <a:p>
            <a:pPr>
              <a:buFont typeface="Arial" panose="020B0604020202020204" pitchFamily="34" charset="0"/>
              <a:buChar char="•"/>
            </a:pPr>
            <a:r>
              <a:rPr lang="en-US" b="0" i="0" dirty="0">
                <a:solidFill>
                  <a:srgbClr val="FFFFFF"/>
                </a:solidFill>
                <a:effectLst/>
                <a:latin typeface="supria-sans"/>
              </a:rPr>
              <a:t>Aggregate responses and concerns from USCAA membership </a:t>
            </a:r>
          </a:p>
          <a:p>
            <a:pPr>
              <a:buFont typeface="Arial" panose="020B0604020202020204" pitchFamily="34" charset="0"/>
              <a:buChar char="•"/>
            </a:pPr>
            <a:r>
              <a:rPr lang="en-US" dirty="0">
                <a:solidFill>
                  <a:srgbClr val="FFFFFF"/>
                </a:solidFill>
                <a:latin typeface="supria-sans"/>
              </a:rPr>
              <a:t>Adopt Steering Committee for NIL activities </a:t>
            </a:r>
          </a:p>
          <a:p>
            <a:pPr>
              <a:buFont typeface="Arial" panose="020B0604020202020204" pitchFamily="34" charset="0"/>
              <a:buChar char="•"/>
            </a:pPr>
            <a:r>
              <a:rPr lang="en-US" b="0" i="0" dirty="0">
                <a:solidFill>
                  <a:srgbClr val="FFFFFF"/>
                </a:solidFill>
                <a:effectLst/>
                <a:latin typeface="supria-sans"/>
              </a:rPr>
              <a:t>Have Mr. </a:t>
            </a:r>
            <a:r>
              <a:rPr lang="en-US" b="0" i="0" dirty="0" err="1">
                <a:solidFill>
                  <a:srgbClr val="FFFFFF"/>
                </a:solidFill>
                <a:effectLst/>
                <a:latin typeface="supria-sans"/>
              </a:rPr>
              <a:t>Okoli</a:t>
            </a:r>
            <a:r>
              <a:rPr lang="en-US" b="0" i="0" dirty="0">
                <a:solidFill>
                  <a:srgbClr val="FFFFFF"/>
                </a:solidFill>
                <a:effectLst/>
                <a:latin typeface="supria-sans"/>
              </a:rPr>
              <a:t> review committee recommendations for NIL legislation </a:t>
            </a:r>
          </a:p>
        </p:txBody>
      </p:sp>
    </p:spTree>
    <p:extLst>
      <p:ext uri="{BB962C8B-B14F-4D97-AF65-F5344CB8AC3E}">
        <p14:creationId xmlns:p14="http://schemas.microsoft.com/office/powerpoint/2010/main" val="3264709703"/>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26C36-8FE6-4CCC-8C6D-FF5C41FF6D66}"/>
              </a:ext>
            </a:extLst>
          </p:cNvPr>
          <p:cNvSpPr>
            <a:spLocks noGrp="1"/>
          </p:cNvSpPr>
          <p:nvPr>
            <p:ph type="title"/>
          </p:nvPr>
        </p:nvSpPr>
        <p:spPr/>
        <p:txBody>
          <a:bodyPr/>
          <a:lstStyle/>
          <a:p>
            <a:r>
              <a:rPr lang="en-US" dirty="0"/>
              <a:t>Questions from the membership</a:t>
            </a:r>
          </a:p>
        </p:txBody>
      </p:sp>
      <p:sp>
        <p:nvSpPr>
          <p:cNvPr id="10" name="TextBox 9">
            <a:extLst>
              <a:ext uri="{FF2B5EF4-FFF2-40B4-BE49-F238E27FC236}">
                <a16:creationId xmlns:a16="http://schemas.microsoft.com/office/drawing/2014/main" id="{0BBFFD52-D39D-4482-856C-6A56D8794D5B}"/>
              </a:ext>
            </a:extLst>
          </p:cNvPr>
          <p:cNvSpPr txBox="1"/>
          <p:nvPr/>
        </p:nvSpPr>
        <p:spPr>
          <a:xfrm>
            <a:off x="1502545" y="2316085"/>
            <a:ext cx="8369424" cy="2677656"/>
          </a:xfrm>
          <a:prstGeom prst="rect">
            <a:avLst/>
          </a:prstGeom>
          <a:noFill/>
        </p:spPr>
        <p:txBody>
          <a:bodyPr wrap="square">
            <a:spAutoFit/>
          </a:bodyPr>
          <a:lstStyle/>
          <a:p>
            <a:pPr algn="l"/>
            <a:r>
              <a:rPr lang="en-US" sz="1800" b="0" i="0" dirty="0">
                <a:solidFill>
                  <a:srgbClr val="1F497D"/>
                </a:solidFill>
                <a:effectLst/>
                <a:latin typeface="Calibri" panose="020F0502020204030204" pitchFamily="34" charset="0"/>
              </a:rPr>
              <a:t>My question is: what do SIDs have to be aware of regarding NIL? We follow our athletes on social media, and see a lot more than we probably should, so I imagine we could be the first to know about a sponsorship, etc. Is there anything we need to do to “report” or take note of it?</a:t>
            </a:r>
            <a:endParaRPr lang="en-US" b="0" i="0" dirty="0">
              <a:solidFill>
                <a:srgbClr val="222222"/>
              </a:solidFill>
              <a:effectLst/>
              <a:latin typeface="Arial" panose="020B0604020202020204" pitchFamily="34" charset="0"/>
            </a:endParaRPr>
          </a:p>
          <a:p>
            <a:pPr algn="l"/>
            <a:r>
              <a:rPr lang="en-US" sz="1800" b="0" i="0" dirty="0">
                <a:solidFill>
                  <a:srgbClr val="1F497D"/>
                </a:solidFill>
                <a:effectLst/>
                <a:latin typeface="Calibri" panose="020F0502020204030204" pitchFamily="34" charset="0"/>
              </a:rPr>
              <a:t> </a:t>
            </a:r>
            <a:endParaRPr lang="en-US" b="0" i="0" dirty="0">
              <a:solidFill>
                <a:srgbClr val="222222"/>
              </a:solidFill>
              <a:effectLst/>
              <a:latin typeface="Arial" panose="020B0604020202020204" pitchFamily="34" charset="0"/>
            </a:endParaRPr>
          </a:p>
          <a:p>
            <a:pPr algn="l"/>
            <a:r>
              <a:rPr lang="en-US" sz="1800" b="0" i="0" dirty="0">
                <a:solidFill>
                  <a:srgbClr val="1F497D"/>
                </a:solidFill>
                <a:effectLst/>
                <a:latin typeface="Calibri" panose="020F0502020204030204" pitchFamily="34" charset="0"/>
              </a:rPr>
              <a:t> </a:t>
            </a:r>
            <a:endParaRPr lang="en-US" b="0" i="0" dirty="0">
              <a:solidFill>
                <a:srgbClr val="222222"/>
              </a:solidFill>
              <a:effectLst/>
              <a:latin typeface="Arial" panose="020B0604020202020204" pitchFamily="34" charset="0"/>
            </a:endParaRPr>
          </a:p>
          <a:p>
            <a:pPr algn="l"/>
            <a:r>
              <a:rPr lang="en-US" sz="2400" b="0" i="0" dirty="0">
                <a:solidFill>
                  <a:srgbClr val="660066"/>
                </a:solidFill>
                <a:effectLst/>
                <a:latin typeface="Amboy Black"/>
              </a:rPr>
              <a:t>Karina Graziani</a:t>
            </a:r>
            <a:endParaRPr lang="en-US" b="0" i="0" dirty="0">
              <a:solidFill>
                <a:srgbClr val="222222"/>
              </a:solidFill>
              <a:effectLst/>
              <a:latin typeface="Arial" panose="020B0604020202020204" pitchFamily="34" charset="0"/>
            </a:endParaRPr>
          </a:p>
          <a:p>
            <a:pPr algn="l"/>
            <a:r>
              <a:rPr lang="en-US" sz="1800" b="0" i="0" dirty="0">
                <a:solidFill>
                  <a:srgbClr val="660066"/>
                </a:solidFill>
                <a:effectLst/>
                <a:latin typeface="Calibri" panose="020F0502020204030204" pitchFamily="34" charset="0"/>
              </a:rPr>
              <a:t>Associate Director of Athletics for Sports Communications &amp; Recruiting</a:t>
            </a:r>
            <a:endParaRPr lang="en-US" b="0" i="0" dirty="0">
              <a:solidFill>
                <a:srgbClr val="222222"/>
              </a:solidFill>
              <a:effectLst/>
              <a:latin typeface="Arial" panose="020B0604020202020204" pitchFamily="34" charset="0"/>
            </a:endParaRPr>
          </a:p>
          <a:p>
            <a:pPr algn="l"/>
            <a:r>
              <a:rPr lang="en-US" sz="1800" b="0" i="0" dirty="0" err="1">
                <a:solidFill>
                  <a:srgbClr val="660066"/>
                </a:solidFill>
                <a:effectLst/>
                <a:latin typeface="Calibri" panose="020F0502020204030204" pitchFamily="34" charset="0"/>
              </a:rPr>
              <a:t>Carlow</a:t>
            </a:r>
            <a:r>
              <a:rPr lang="en-US" sz="1800" b="0" i="0" dirty="0">
                <a:solidFill>
                  <a:srgbClr val="660066"/>
                </a:solidFill>
                <a:effectLst/>
                <a:latin typeface="Calibri" panose="020F0502020204030204" pitchFamily="34" charset="0"/>
              </a:rPr>
              <a:t> University Department of Athletics</a:t>
            </a:r>
            <a:endParaRPr lang="en-US"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323638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CDF7E-3FAA-4710-BCF1-73B25CF18867}"/>
              </a:ext>
            </a:extLst>
          </p:cNvPr>
          <p:cNvSpPr>
            <a:spLocks noGrp="1"/>
          </p:cNvSpPr>
          <p:nvPr>
            <p:ph type="title"/>
          </p:nvPr>
        </p:nvSpPr>
        <p:spPr/>
        <p:txBody>
          <a:bodyPr/>
          <a:lstStyle/>
          <a:p>
            <a:r>
              <a:rPr lang="en-US" dirty="0"/>
              <a:t>Questions from the membership</a:t>
            </a:r>
          </a:p>
        </p:txBody>
      </p:sp>
      <p:sp>
        <p:nvSpPr>
          <p:cNvPr id="3" name="Content Placeholder 2">
            <a:extLst>
              <a:ext uri="{FF2B5EF4-FFF2-40B4-BE49-F238E27FC236}">
                <a16:creationId xmlns:a16="http://schemas.microsoft.com/office/drawing/2014/main" id="{BC8D7F86-F7FB-4BB8-BCEB-B2A272F23B9A}"/>
              </a:ext>
            </a:extLst>
          </p:cNvPr>
          <p:cNvSpPr>
            <a:spLocks noGrp="1"/>
          </p:cNvSpPr>
          <p:nvPr>
            <p:ph idx="1"/>
          </p:nvPr>
        </p:nvSpPr>
        <p:spPr/>
        <p:txBody>
          <a:bodyPr/>
          <a:lstStyle/>
          <a:p>
            <a:pPr algn="l"/>
            <a:r>
              <a:rPr lang="en-US" dirty="0">
                <a:solidFill>
                  <a:srgbClr val="222222"/>
                </a:solidFill>
                <a:latin typeface="Arial" panose="020B0604020202020204" pitchFamily="34" charset="0"/>
              </a:rPr>
              <a:t>Do our</a:t>
            </a:r>
            <a:r>
              <a:rPr lang="en-US" b="0" i="0" dirty="0">
                <a:solidFill>
                  <a:srgbClr val="222222"/>
                </a:solidFill>
                <a:effectLst/>
                <a:latin typeface="Arial" panose="020B0604020202020204" pitchFamily="34" charset="0"/>
              </a:rPr>
              <a:t> USCAA Student-Athletes have the same privileges as a NCAA  Student-Athletes?</a:t>
            </a:r>
          </a:p>
          <a:p>
            <a:pPr algn="l" rtl="0"/>
            <a:br>
              <a:rPr lang="en-US" b="0" i="0" dirty="0">
                <a:solidFill>
                  <a:srgbClr val="222222"/>
                </a:solidFill>
                <a:effectLst/>
                <a:latin typeface="Arial" panose="020B0604020202020204" pitchFamily="34" charset="0"/>
              </a:rPr>
            </a:br>
            <a:r>
              <a:rPr lang="en-US" b="0" i="0" dirty="0">
                <a:solidFill>
                  <a:srgbClr val="222222"/>
                </a:solidFill>
                <a:effectLst/>
                <a:latin typeface="Arial" panose="020B0604020202020204" pitchFamily="34" charset="0"/>
              </a:rPr>
              <a:t>Carlos Figueroa</a:t>
            </a:r>
          </a:p>
          <a:p>
            <a:pPr algn="l" rtl="0"/>
            <a:r>
              <a:rPr lang="en-US" b="0" i="0" dirty="0">
                <a:solidFill>
                  <a:srgbClr val="222222"/>
                </a:solidFill>
                <a:effectLst/>
                <a:latin typeface="Arial" panose="020B0604020202020204" pitchFamily="34" charset="0"/>
              </a:rPr>
              <a:t>Men's Soccer Head Coach</a:t>
            </a:r>
            <a:br>
              <a:rPr lang="en-US" b="0" i="0" dirty="0">
                <a:solidFill>
                  <a:srgbClr val="222222"/>
                </a:solidFill>
                <a:effectLst/>
                <a:latin typeface="Arial" panose="020B0604020202020204" pitchFamily="34" charset="0"/>
              </a:rPr>
            </a:br>
            <a:r>
              <a:rPr lang="en-US" b="0" i="0" dirty="0">
                <a:solidFill>
                  <a:srgbClr val="222222"/>
                </a:solidFill>
                <a:effectLst/>
                <a:latin typeface="Arial" panose="020B0604020202020204" pitchFamily="34" charset="0"/>
              </a:rPr>
              <a:t>The King's College NYC</a:t>
            </a:r>
          </a:p>
          <a:p>
            <a:endParaRPr lang="en-US" dirty="0"/>
          </a:p>
        </p:txBody>
      </p:sp>
    </p:spTree>
    <p:extLst>
      <p:ext uri="{BB962C8B-B14F-4D97-AF65-F5344CB8AC3E}">
        <p14:creationId xmlns:p14="http://schemas.microsoft.com/office/powerpoint/2010/main" val="791814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AAAB002-E48E-4009-828A-511F7A828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Question mark boxes">
            <a:extLst>
              <a:ext uri="{FF2B5EF4-FFF2-40B4-BE49-F238E27FC236}">
                <a16:creationId xmlns:a16="http://schemas.microsoft.com/office/drawing/2014/main" id="{EC9BA287-E0B6-49E5-95F8-0235E81779F0}"/>
              </a:ext>
            </a:extLst>
          </p:cNvPr>
          <p:cNvPicPr>
            <a:picLocks noChangeAspect="1"/>
          </p:cNvPicPr>
          <p:nvPr/>
        </p:nvPicPr>
        <p:blipFill rotWithShape="1">
          <a:blip r:embed="rId2"/>
          <a:srcRect t="7519" r="9091" b="1572"/>
          <a:stretch/>
        </p:blipFill>
        <p:spPr>
          <a:xfrm>
            <a:off x="224" y="0"/>
            <a:ext cx="12191551" cy="6858000"/>
          </a:xfrm>
          <a:prstGeom prst="rect">
            <a:avLst/>
          </a:prstGeom>
        </p:spPr>
      </p:pic>
      <p:sp>
        <p:nvSpPr>
          <p:cNvPr id="12" name="Rectangle 11">
            <a:extLst>
              <a:ext uri="{FF2B5EF4-FFF2-40B4-BE49-F238E27FC236}">
                <a16:creationId xmlns:a16="http://schemas.microsoft.com/office/drawing/2014/main" id="{97EF55D5-23F0-4398-B16B-AEF5778C3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7" y="423123"/>
            <a:ext cx="4216219"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FDF32581-CAA1-43C6-8532-DC56C8435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7" y="601200"/>
            <a:ext cx="4214869" cy="5757055"/>
          </a:xfrm>
          <a:prstGeom prst="rect">
            <a:avLst/>
          </a:prstGeom>
          <a:solidFill>
            <a:srgbClr val="465359">
              <a:alpha val="97000"/>
            </a:srgb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F9CDF7E-3FAA-4710-BCF1-73B25CF18867}"/>
              </a:ext>
            </a:extLst>
          </p:cNvPr>
          <p:cNvSpPr>
            <a:spLocks noGrp="1"/>
          </p:cNvSpPr>
          <p:nvPr>
            <p:ph type="title"/>
          </p:nvPr>
        </p:nvSpPr>
        <p:spPr>
          <a:xfrm>
            <a:off x="681540" y="1131195"/>
            <a:ext cx="3730810" cy="1247938"/>
          </a:xfrm>
        </p:spPr>
        <p:txBody>
          <a:bodyPr anchor="ctr">
            <a:normAutofit/>
          </a:bodyPr>
          <a:lstStyle/>
          <a:p>
            <a:r>
              <a:rPr lang="en-US" sz="2600">
                <a:solidFill>
                  <a:srgbClr val="FFFFFF"/>
                </a:solidFill>
              </a:rPr>
              <a:t>Questions from the membership</a:t>
            </a:r>
          </a:p>
        </p:txBody>
      </p:sp>
      <p:sp>
        <p:nvSpPr>
          <p:cNvPr id="3" name="Content Placeholder 2">
            <a:extLst>
              <a:ext uri="{FF2B5EF4-FFF2-40B4-BE49-F238E27FC236}">
                <a16:creationId xmlns:a16="http://schemas.microsoft.com/office/drawing/2014/main" id="{BC8D7F86-F7FB-4BB8-BCEB-B2A272F23B9A}"/>
              </a:ext>
            </a:extLst>
          </p:cNvPr>
          <p:cNvSpPr>
            <a:spLocks noGrp="1"/>
          </p:cNvSpPr>
          <p:nvPr>
            <p:ph idx="1"/>
          </p:nvPr>
        </p:nvSpPr>
        <p:spPr>
          <a:xfrm>
            <a:off x="678531" y="2438399"/>
            <a:ext cx="3730810" cy="3505201"/>
          </a:xfrm>
        </p:spPr>
        <p:txBody>
          <a:bodyPr>
            <a:normAutofit/>
          </a:bodyPr>
          <a:lstStyle/>
          <a:p>
            <a:r>
              <a:rPr lang="en-US">
                <a:solidFill>
                  <a:srgbClr val="FFFFFF"/>
                </a:solidFill>
              </a:rPr>
              <a:t>Remarks from attendees??</a:t>
            </a:r>
          </a:p>
        </p:txBody>
      </p:sp>
    </p:spTree>
    <p:extLst>
      <p:ext uri="{BB962C8B-B14F-4D97-AF65-F5344CB8AC3E}">
        <p14:creationId xmlns:p14="http://schemas.microsoft.com/office/powerpoint/2010/main" val="2379880450"/>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8C97474-5879-4DB5-B4F3-F0357104B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9831CBB7-4817-4B54-A7F9-0AE2D0C47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7029" y="457200"/>
            <a:ext cx="5010912" cy="9144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4098" name="Picture 2" descr="USCAA-Leveling the Playing Field For America&amp;#39;s Small Colleges by USCAA -  issuu">
            <a:extLst>
              <a:ext uri="{FF2B5EF4-FFF2-40B4-BE49-F238E27FC236}">
                <a16:creationId xmlns:a16="http://schemas.microsoft.com/office/drawing/2014/main" id="{E267B8C8-05DB-483F-AE9B-43188A9A879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22681" y="634550"/>
            <a:ext cx="4472284" cy="5789365"/>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96BC321D-B05F-4857-8880-97F61B9B7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7791" y="601200"/>
            <a:ext cx="5009388"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F9CDF7E-3FAA-4710-BCF1-73B25CF18867}"/>
              </a:ext>
            </a:extLst>
          </p:cNvPr>
          <p:cNvSpPr>
            <a:spLocks noGrp="1"/>
          </p:cNvSpPr>
          <p:nvPr>
            <p:ph type="title"/>
          </p:nvPr>
        </p:nvSpPr>
        <p:spPr>
          <a:xfrm>
            <a:off x="6873606" y="938022"/>
            <a:ext cx="4597758" cy="1188720"/>
          </a:xfrm>
        </p:spPr>
        <p:txBody>
          <a:bodyPr>
            <a:normAutofit/>
          </a:bodyPr>
          <a:lstStyle/>
          <a:p>
            <a:r>
              <a:rPr lang="en-US">
                <a:solidFill>
                  <a:srgbClr val="FFFFFF"/>
                </a:solidFill>
              </a:rPr>
              <a:t>Closing REmarks</a:t>
            </a:r>
          </a:p>
        </p:txBody>
      </p:sp>
      <p:sp>
        <p:nvSpPr>
          <p:cNvPr id="3" name="Content Placeholder 2">
            <a:extLst>
              <a:ext uri="{FF2B5EF4-FFF2-40B4-BE49-F238E27FC236}">
                <a16:creationId xmlns:a16="http://schemas.microsoft.com/office/drawing/2014/main" id="{BC8D7F86-F7FB-4BB8-BCEB-B2A272F23B9A}"/>
              </a:ext>
            </a:extLst>
          </p:cNvPr>
          <p:cNvSpPr>
            <a:spLocks noGrp="1"/>
          </p:cNvSpPr>
          <p:nvPr>
            <p:ph idx="1"/>
          </p:nvPr>
        </p:nvSpPr>
        <p:spPr>
          <a:xfrm>
            <a:off x="6873606" y="2340864"/>
            <a:ext cx="4597758" cy="3793237"/>
          </a:xfrm>
        </p:spPr>
        <p:txBody>
          <a:bodyPr>
            <a:normAutofit/>
          </a:bodyPr>
          <a:lstStyle/>
          <a:p>
            <a:r>
              <a:rPr lang="en-US">
                <a:solidFill>
                  <a:srgbClr val="FFFFFF"/>
                </a:solidFill>
                <a:latin typeface="Arial" panose="020B0604020202020204" pitchFamily="34" charset="0"/>
              </a:rPr>
              <a:t>Chima Okoli</a:t>
            </a:r>
          </a:p>
          <a:p>
            <a:r>
              <a:rPr lang="en-US" b="0" i="0">
                <a:solidFill>
                  <a:srgbClr val="FFFFFF"/>
                </a:solidFill>
                <a:effectLst/>
                <a:latin typeface="Arial" panose="020B0604020202020204" pitchFamily="34" charset="0"/>
              </a:rPr>
              <a:t>Matthew Simms</a:t>
            </a:r>
          </a:p>
          <a:p>
            <a:endParaRPr lang="en-US">
              <a:solidFill>
                <a:srgbClr val="FFFFFF"/>
              </a:solidFill>
            </a:endParaRPr>
          </a:p>
        </p:txBody>
      </p:sp>
    </p:spTree>
    <p:extLst>
      <p:ext uri="{BB962C8B-B14F-4D97-AF65-F5344CB8AC3E}">
        <p14:creationId xmlns:p14="http://schemas.microsoft.com/office/powerpoint/2010/main" val="356799592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927BD4C1-B6B1-4715-ABF9-E660A51A4EA0}">
  <ds:schemaRefs>
    <ds:schemaRef ds:uri="http://schemas.microsoft.com/sharepoint/v3/contenttype/forms"/>
  </ds:schemaRefs>
</ds:datastoreItem>
</file>

<file path=customXml/itemProps3.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{E9566F53-0204-4CFE-A14B-0A6A2D3232C4}tf33552983_win32</Template>
  <TotalTime>1637</TotalTime>
  <Words>1725</Words>
  <Application>Microsoft Office PowerPoint</Application>
  <PresentationFormat>Widescreen</PresentationFormat>
  <Paragraphs>128</Paragraphs>
  <Slides>21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Amboy Black</vt:lpstr>
      <vt:lpstr>Arial</vt:lpstr>
      <vt:lpstr>Calibri</vt:lpstr>
      <vt:lpstr>Franklin Gothic Book</vt:lpstr>
      <vt:lpstr>Franklin Gothic Demi</vt:lpstr>
      <vt:lpstr>Georgia</vt:lpstr>
      <vt:lpstr>Montserrat</vt:lpstr>
      <vt:lpstr>supria-sans</vt:lpstr>
      <vt:lpstr>Wingdings 2</vt:lpstr>
      <vt:lpstr>DividendVTI</vt:lpstr>
      <vt:lpstr>NIL Town Hall</vt:lpstr>
      <vt:lpstr>Panel Commentary</vt:lpstr>
      <vt:lpstr>What is NIL?</vt:lpstr>
      <vt:lpstr>History of NIL</vt:lpstr>
      <vt:lpstr>History of NIL</vt:lpstr>
      <vt:lpstr>History of NIL</vt:lpstr>
      <vt:lpstr>History of NIL</vt:lpstr>
      <vt:lpstr>State Laws allowing NIL activity</vt:lpstr>
      <vt:lpstr>Framework for State Laws</vt:lpstr>
      <vt:lpstr>Federal law</vt:lpstr>
      <vt:lpstr>Other federal laws proposed</vt:lpstr>
      <vt:lpstr>Resources </vt:lpstr>
      <vt:lpstr>NCAA Current policy</vt:lpstr>
      <vt:lpstr>USCAA Current policy</vt:lpstr>
      <vt:lpstr>USCAA Current policy</vt:lpstr>
      <vt:lpstr>Future forward…</vt:lpstr>
      <vt:lpstr>USCAA Goals &amp; Timeline</vt:lpstr>
      <vt:lpstr>Questions from the membership</vt:lpstr>
      <vt:lpstr>Questions from the membership</vt:lpstr>
      <vt:lpstr>Questions from the membership</vt:lpstr>
      <vt:lpstr>Closing REmarks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USCAA NIL Town Hall</dc:title>
  <dc:creator>Matthew Simms</dc:creator>
  <cp:lastModifiedBy>Matthew Simms</cp:lastModifiedBy>
  <cp:revision>13</cp:revision>
  <dcterms:created xsi:type="dcterms:W3CDTF">2021-09-29T13:48:54Z</dcterms:created>
  <dcterms:modified xsi:type="dcterms:W3CDTF">2021-09-30T17:06:04Z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